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6" r:id="rId3"/>
    <p:sldId id="311" r:id="rId4"/>
    <p:sldId id="312" r:id="rId5"/>
    <p:sldId id="313" r:id="rId6"/>
    <p:sldId id="314" r:id="rId7"/>
    <p:sldId id="315" r:id="rId8"/>
    <p:sldId id="321" r:id="rId9"/>
    <p:sldId id="322" r:id="rId10"/>
    <p:sldId id="323" r:id="rId11"/>
    <p:sldId id="320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98" r:id="rId24"/>
    <p:sldId id="32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77" d="100"/>
          <a:sy n="77" d="100"/>
        </p:scale>
        <p:origin x="-114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48ED-29D7-403A-BC2E-9F01FB839405}" type="datetimeFigureOut">
              <a:rPr lang="vi-VN" smtClean="0"/>
              <a:pPr/>
              <a:t>09/03/2017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7599-911A-4570-933A-5FCCE8B1A12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3756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Màu</a:t>
            </a:r>
            <a:r>
              <a:rPr lang="en-US" baseline="0" smtClean="0"/>
              <a:t> đỏ: mức độ trường xác định</a:t>
            </a:r>
          </a:p>
          <a:p>
            <a:r>
              <a:rPr lang="en-US" baseline="0" smtClean="0"/>
              <a:t>Màu xanh: mức độ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7: có lỗi đánh máy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8: có lỗi từ ngữ (nào)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Đề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khối</a:t>
            </a:r>
            <a:r>
              <a:rPr lang="en-US" baseline="0" dirty="0" smtClean="0"/>
              <a:t> 5 (</a:t>
            </a:r>
            <a:r>
              <a:rPr lang="en-US" baseline="0" dirty="0" err="1" smtClean="0"/>
              <a:t>Quận</a:t>
            </a:r>
            <a:r>
              <a:rPr lang="en-US" baseline="0" dirty="0" smtClean="0"/>
              <a:t> 2) – ma </a:t>
            </a:r>
            <a:r>
              <a:rPr lang="en-US" baseline="0" dirty="0" err="1" smtClean="0"/>
              <a:t>trận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không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rõ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ràng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4: các câu trả lời chưa phù hợp với câu hỏi.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PHÒNG GIÁO DỤC </a:t>
            </a:r>
            <a:r>
              <a:rPr lang="en-US" sz="2300" b="1" dirty="0"/>
              <a:t>	</a:t>
            </a:r>
            <a:r>
              <a:rPr lang="en-US" sz="2300" b="1" dirty="0" smtClean="0"/>
              <a:t>VÀ ĐÀO TẠO QUẬN </a:t>
            </a:r>
            <a:r>
              <a:rPr lang="en-US" sz="2300" b="1" dirty="0" smtClean="0"/>
              <a:t>6</a:t>
            </a:r>
            <a:br>
              <a:rPr lang="en-US" sz="2300" b="1" dirty="0" smtClean="0"/>
            </a:br>
            <a:r>
              <a:rPr lang="en-US" sz="2300" b="1" dirty="0" smtClean="0"/>
              <a:t>TRƯỜNG TIỂU HỌC PHÚ LÂM</a:t>
            </a:r>
            <a:endParaRPr lang="en-US" sz="2300" b="1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 fontScale="92500"/>
          </a:bodyPr>
          <a:lstStyle/>
          <a:p>
            <a:r>
              <a:rPr lang="en-US" sz="3800" b="1" kern="1500" dirty="0" smtClean="0">
                <a:solidFill>
                  <a:srgbClr val="FF0000"/>
                </a:solidFill>
              </a:rPr>
              <a:t>TẬP HUẤN </a:t>
            </a:r>
            <a:r>
              <a:rPr lang="en-US" sz="3800" b="1" dirty="0" smtClean="0">
                <a:solidFill>
                  <a:srgbClr val="FF0000"/>
                </a:solidFill>
              </a:rPr>
              <a:t>NÂNG CAO NĂNG LỰC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 RA ĐỀ TIẾNG VIỆT -KIỂM TRA ĐỊNH KỲ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THEO TT 22/2016/TT-BGDĐT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6219568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2895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4 (</a:t>
            </a:r>
            <a:r>
              <a:rPr lang="en-US" b="1" dirty="0" err="1" smtClean="0">
                <a:solidFill>
                  <a:srgbClr val="FF0000"/>
                </a:solidFill>
              </a:rPr>
              <a:t>Vận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dụng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phản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hồi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Lựa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chọn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sử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đơn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vị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vị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bộ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phận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nghệ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thuật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/>
              <a:t>dụ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i="1" dirty="0" smtClean="0"/>
              <a:t>        </a:t>
            </a:r>
            <a:r>
              <a:rPr lang="en-US" sz="4000" i="1" dirty="0" err="1" smtClean="0"/>
              <a:t>Thay</a:t>
            </a:r>
            <a:r>
              <a:rPr lang="en-US" sz="4000" i="1" dirty="0" smtClean="0"/>
              <a:t> </a:t>
            </a:r>
            <a:r>
              <a:rPr lang="en-US" sz="4000" i="1" dirty="0" err="1"/>
              <a:t>từ</a:t>
            </a:r>
            <a:r>
              <a:rPr lang="en-US" sz="4000" i="1" dirty="0"/>
              <a:t> in </a:t>
            </a:r>
            <a:r>
              <a:rPr lang="en-US" sz="4000" i="1" dirty="0" err="1"/>
              <a:t>đậm</a:t>
            </a:r>
            <a:r>
              <a:rPr lang="en-US" sz="4000" i="1" dirty="0"/>
              <a:t> </a:t>
            </a:r>
            <a:r>
              <a:rPr lang="en-US" sz="4000" i="1" dirty="0" err="1"/>
              <a:t>bằng</a:t>
            </a:r>
            <a:r>
              <a:rPr lang="en-US" sz="4000" i="1" dirty="0"/>
              <a:t> </a:t>
            </a:r>
            <a:r>
              <a:rPr lang="en-US" sz="4000" i="1" dirty="0" err="1"/>
              <a:t>một</a:t>
            </a:r>
            <a:r>
              <a:rPr lang="en-US" sz="4000" i="1" dirty="0"/>
              <a:t> </a:t>
            </a:r>
            <a:r>
              <a:rPr lang="en-US" sz="4000" i="1" dirty="0" err="1"/>
              <a:t>từ</a:t>
            </a:r>
            <a:r>
              <a:rPr lang="en-US" sz="4000" i="1" dirty="0"/>
              <a:t> </a:t>
            </a:r>
            <a:r>
              <a:rPr lang="en-US" sz="4000" i="1" dirty="0" err="1"/>
              <a:t>láy</a:t>
            </a:r>
            <a:r>
              <a:rPr lang="en-US" sz="4000" i="1" dirty="0"/>
              <a:t> </a:t>
            </a:r>
            <a:r>
              <a:rPr lang="en-US" sz="4000" i="1" dirty="0" err="1"/>
              <a:t>đồng</a:t>
            </a:r>
            <a:r>
              <a:rPr lang="en-US" sz="4000" i="1" dirty="0"/>
              <a:t> </a:t>
            </a:r>
            <a:r>
              <a:rPr lang="en-US" sz="4000" i="1" dirty="0" err="1"/>
              <a:t>nghĩa</a:t>
            </a:r>
            <a:r>
              <a:rPr lang="en-US" sz="4000" i="1" dirty="0"/>
              <a:t> </a:t>
            </a:r>
            <a:r>
              <a:rPr lang="en-US" sz="4000" i="1" dirty="0" err="1"/>
              <a:t>để</a:t>
            </a:r>
            <a:r>
              <a:rPr lang="en-US" sz="4000" i="1" dirty="0"/>
              <a:t> </a:t>
            </a:r>
            <a:r>
              <a:rPr lang="en-US" sz="4000" i="1" dirty="0" err="1"/>
              <a:t>câu</a:t>
            </a:r>
            <a:r>
              <a:rPr lang="en-US" sz="4000" i="1" dirty="0"/>
              <a:t> </a:t>
            </a:r>
            <a:r>
              <a:rPr lang="en-US" sz="4000" i="1" dirty="0" err="1"/>
              <a:t>văn</a:t>
            </a:r>
            <a:r>
              <a:rPr lang="en-US" sz="4000" i="1" dirty="0"/>
              <a:t> </a:t>
            </a:r>
            <a:r>
              <a:rPr lang="en-US" sz="4000" i="1" dirty="0" err="1"/>
              <a:t>gợi</a:t>
            </a:r>
            <a:r>
              <a:rPr lang="en-US" sz="4000" i="1" dirty="0"/>
              <a:t> </a:t>
            </a:r>
            <a:r>
              <a:rPr lang="en-US" sz="4000" i="1" dirty="0" err="1"/>
              <a:t>tả</a:t>
            </a:r>
            <a:r>
              <a:rPr lang="en-US" sz="4000" i="1" dirty="0"/>
              <a:t> </a:t>
            </a:r>
            <a:r>
              <a:rPr lang="en-US" sz="4000" i="1" dirty="0" err="1"/>
              <a:t>hơn</a:t>
            </a:r>
            <a:r>
              <a:rPr lang="en-US" sz="4000" i="1" dirty="0"/>
              <a:t>: </a:t>
            </a:r>
            <a:endParaRPr lang="en-US" sz="4000" i="1" dirty="0" smtClean="0"/>
          </a:p>
          <a:p>
            <a:pPr marL="0" indent="0">
              <a:buNone/>
            </a:pPr>
            <a:r>
              <a:rPr lang="en-US" sz="4000" i="1" dirty="0" smtClean="0"/>
              <a:t>- </a:t>
            </a:r>
            <a:r>
              <a:rPr lang="en-US" sz="4000" dirty="0" err="1" smtClean="0"/>
              <a:t>Gió</a:t>
            </a:r>
            <a:r>
              <a:rPr lang="en-US" sz="4000" dirty="0" smtClean="0"/>
              <a:t> </a:t>
            </a:r>
            <a:r>
              <a:rPr lang="en-US" sz="4000" dirty="0" err="1"/>
              <a:t>thổi</a:t>
            </a:r>
            <a:r>
              <a:rPr lang="en-US" sz="4000" dirty="0"/>
              <a:t> </a:t>
            </a:r>
            <a:r>
              <a:rPr lang="en-US" sz="4000" b="1" dirty="0" err="1"/>
              <a:t>mạnh</a:t>
            </a:r>
            <a:r>
              <a:rPr lang="en-US" sz="4000" dirty="0"/>
              <a:t>, </a:t>
            </a:r>
            <a:r>
              <a:rPr lang="en-US" sz="4000" dirty="0" err="1"/>
              <a:t>lá</a:t>
            </a:r>
            <a:r>
              <a:rPr lang="en-US" sz="4000" dirty="0"/>
              <a:t> </a:t>
            </a:r>
            <a:r>
              <a:rPr lang="en-US" sz="4000" dirty="0" err="1"/>
              <a:t>cây</a:t>
            </a:r>
            <a:r>
              <a:rPr lang="en-US" sz="4000" dirty="0"/>
              <a:t> </a:t>
            </a:r>
            <a:r>
              <a:rPr lang="en-US" sz="4000" dirty="0" err="1"/>
              <a:t>rơi</a:t>
            </a:r>
            <a:r>
              <a:rPr lang="en-US" sz="4000" dirty="0"/>
              <a:t> </a:t>
            </a:r>
            <a:r>
              <a:rPr lang="en-US" sz="4000" b="1" dirty="0" err="1"/>
              <a:t>nhiều</a:t>
            </a:r>
            <a:r>
              <a:rPr lang="en-US" sz="4000" dirty="0"/>
              <a:t>, </a:t>
            </a:r>
            <a:r>
              <a:rPr lang="en-US" sz="4000" dirty="0" err="1"/>
              <a:t>từng</a:t>
            </a:r>
            <a:r>
              <a:rPr lang="en-US" sz="4000" dirty="0"/>
              <a:t> </a:t>
            </a:r>
            <a:r>
              <a:rPr lang="en-US" sz="4000" dirty="0" err="1"/>
              <a:t>đàn</a:t>
            </a:r>
            <a:r>
              <a:rPr lang="en-US" sz="4000" dirty="0"/>
              <a:t> </a:t>
            </a:r>
            <a:r>
              <a:rPr lang="en-US" sz="4000" dirty="0" err="1"/>
              <a:t>cò</a:t>
            </a:r>
            <a:r>
              <a:rPr lang="en-US" sz="4000" dirty="0"/>
              <a:t> bay </a:t>
            </a:r>
            <a:r>
              <a:rPr lang="en-US" sz="4000" b="1" dirty="0" err="1"/>
              <a:t>nhanh</a:t>
            </a:r>
            <a:r>
              <a:rPr lang="en-US" sz="4000" b="1" dirty="0"/>
              <a:t> </a:t>
            </a:r>
            <a:r>
              <a:rPr lang="en-US" sz="4000" dirty="0" err="1"/>
              <a:t>trong</a:t>
            </a:r>
            <a:r>
              <a:rPr lang="en-US" sz="4000" dirty="0"/>
              <a:t>  </a:t>
            </a:r>
            <a:r>
              <a:rPr lang="en-US" sz="4000" dirty="0" err="1"/>
              <a:t>mây</a:t>
            </a:r>
            <a:r>
              <a:rPr lang="en-US" sz="4000" i="1" dirty="0"/>
              <a:t>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THỰC HÀNH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liều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bữa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tên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tia</a:t>
            </a:r>
            <a:r>
              <a:rPr lang="en-US" sz="1800" b="1" dirty="0"/>
              <a:t> </a:t>
            </a:r>
            <a:r>
              <a:rPr lang="en-US" sz="1800" b="1" dirty="0" err="1"/>
              <a:t>sáng</a:t>
            </a:r>
            <a:r>
              <a:rPr lang="en-US" sz="1800" b="1" dirty="0"/>
              <a:t> </a:t>
            </a:r>
            <a:r>
              <a:rPr lang="en-US" sz="1800" b="1" dirty="0" err="1"/>
              <a:t>bỗng</a:t>
            </a:r>
            <a:r>
              <a:rPr lang="en-US" sz="1800" b="1" dirty="0"/>
              <a:t> </a:t>
            </a:r>
            <a:r>
              <a:rPr lang="en-US" sz="1800" b="1" dirty="0" err="1"/>
              <a:t>loé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mắt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đứng</a:t>
            </a:r>
            <a:r>
              <a:rPr lang="en-US" sz="1800" b="1" dirty="0"/>
              <a:t> </a:t>
            </a:r>
            <a:r>
              <a:rPr lang="en-US" sz="1800" b="1" dirty="0" err="1"/>
              <a:t>bật</a:t>
            </a:r>
            <a:r>
              <a:rPr lang="en-US" sz="1800" b="1" dirty="0"/>
              <a:t> </a:t>
            </a:r>
            <a:r>
              <a:rPr lang="en-US" sz="1800" b="1" dirty="0" err="1"/>
              <a:t>dậy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bên</a:t>
            </a:r>
            <a:r>
              <a:rPr lang="en-US" sz="1800" b="1" dirty="0"/>
              <a:t> </a:t>
            </a:r>
            <a:r>
              <a:rPr lang="en-US" sz="1800" b="1" dirty="0" err="1"/>
              <a:t>giường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lập</a:t>
            </a:r>
            <a:r>
              <a:rPr lang="en-US" sz="1800" b="1" dirty="0"/>
              <a:t> </a:t>
            </a:r>
            <a:r>
              <a:rPr lang="en-US" sz="1800" b="1" dirty="0" err="1"/>
              <a:t>tức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Lúc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đầu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liều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xin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ít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.</a:t>
            </a:r>
          </a:p>
          <a:p>
            <a:pPr marL="0" indent="0">
              <a:buNone/>
              <a:tabLst>
                <a:tab pos="809625" algn="l"/>
              </a:tabLst>
            </a:pPr>
            <a:r>
              <a:rPr lang="en-US" b="1" dirty="0" smtClean="0"/>
              <a:t>    b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bữa</a:t>
            </a:r>
            <a:r>
              <a:rPr lang="en-US" b="1" dirty="0"/>
              <a:t> </a:t>
            </a:r>
            <a:r>
              <a:rPr lang="en-US" b="1" dirty="0" err="1"/>
              <a:t>ăn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ly</a:t>
            </a:r>
            <a:r>
              <a:rPr lang="en-US" b="1" dirty="0"/>
              <a:t> </a:t>
            </a:r>
            <a:r>
              <a:rPr lang="en-US" b="1" dirty="0" err="1"/>
              <a:t>nước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d.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ly</a:t>
            </a:r>
            <a:r>
              <a:rPr lang="en-US" b="1" dirty="0" smtClean="0"/>
              <a:t> </a:t>
            </a:r>
            <a:r>
              <a:rPr lang="en-US" b="1" dirty="0" err="1" smtClean="0"/>
              <a:t>sữa</a:t>
            </a:r>
            <a:r>
              <a:rPr lang="en-US" b="1" dirty="0" smtClean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thấy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tin, </a:t>
            </a:r>
            <a:r>
              <a:rPr lang="en-US" b="1" dirty="0" err="1">
                <a:solidFill>
                  <a:srgbClr val="FF0000"/>
                </a:solidFill>
              </a:rPr>
              <a:t>mạnh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mẽ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cần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bán</a:t>
            </a:r>
            <a:r>
              <a:rPr lang="en-US" b="1" dirty="0"/>
              <a:t> </a:t>
            </a:r>
            <a:r>
              <a:rPr lang="en-US" b="1" dirty="0" err="1"/>
              <a:t>hàng</a:t>
            </a:r>
            <a:r>
              <a:rPr lang="en-US" b="1" dirty="0"/>
              <a:t> </a:t>
            </a:r>
            <a:r>
              <a:rPr lang="en-US" b="1" dirty="0" err="1"/>
              <a:t>rong</a:t>
            </a:r>
            <a:r>
              <a:rPr lang="en-US" b="1" dirty="0"/>
              <a:t> </a:t>
            </a:r>
            <a:r>
              <a:rPr lang="en-US" b="1" dirty="0" err="1"/>
              <a:t>nữa</a:t>
            </a:r>
            <a:r>
              <a:rPr lang="en-US" b="1" dirty="0" smtClean="0"/>
              <a:t>.</a:t>
            </a:r>
          </a:p>
          <a:p>
            <a:pPr marL="0" indent="0">
              <a:buNone/>
              <a:tabLst>
                <a:tab pos="809625" algn="l"/>
              </a:tabLst>
            </a:pPr>
            <a:r>
              <a:rPr lang="en-US" b="1" dirty="0" smtClean="0"/>
              <a:t>   b</a:t>
            </a:r>
            <a:r>
              <a:rPr lang="en-US" b="1" dirty="0"/>
              <a:t>.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bé</a:t>
            </a:r>
            <a:r>
              <a:rPr lang="en-US" b="1" dirty="0"/>
              <a:t>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thân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sự</a:t>
            </a:r>
            <a:r>
              <a:rPr lang="en-US" b="1" dirty="0"/>
              <a:t> </a:t>
            </a:r>
            <a:r>
              <a:rPr lang="en-US" b="1" dirty="0" err="1"/>
              <a:t>giúp</a:t>
            </a:r>
            <a:r>
              <a:rPr lang="en-US" b="1" dirty="0"/>
              <a:t> </a:t>
            </a:r>
            <a:r>
              <a:rPr lang="en-US" b="1" dirty="0" err="1"/>
              <a:t>đỡ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bé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43318" y="136381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2242" y="4550236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3. Chi </a:t>
            </a:r>
            <a:r>
              <a:rPr lang="en-US" sz="2400" b="1" dirty="0" err="1">
                <a:solidFill>
                  <a:srgbClr val="FF0000"/>
                </a:solidFill>
              </a:rPr>
              <a:t>tiết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thấy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ngờ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nhớ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trước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khóc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coi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gái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bệnh</a:t>
            </a:r>
            <a:r>
              <a:rPr lang="en-US" sz="2400" b="1" dirty="0"/>
              <a:t>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Khi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địa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bệnh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nhân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bỗng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lóe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mắt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dậy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đến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bên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giường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bệnh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nhân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vui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bây</a:t>
            </a:r>
            <a:r>
              <a:rPr lang="en-US" sz="2400" b="1" dirty="0"/>
              <a:t> </a:t>
            </a:r>
            <a:r>
              <a:rPr lang="en-US" sz="2400" b="1" dirty="0" err="1"/>
              <a:t>giờ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thiếu</a:t>
            </a:r>
            <a:r>
              <a:rPr lang="en-US" sz="2400" b="1" dirty="0"/>
              <a:t> </a:t>
            </a:r>
            <a:r>
              <a:rPr lang="en-US" sz="2400" b="1" dirty="0" err="1"/>
              <a:t>nữ</a:t>
            </a:r>
            <a:r>
              <a:rPr lang="en-US" sz="2400" b="1" dirty="0"/>
              <a:t> </a:t>
            </a:r>
            <a:r>
              <a:rPr lang="en-US" sz="2400" b="1" dirty="0" err="1"/>
              <a:t>xinh</a:t>
            </a:r>
            <a:r>
              <a:rPr lang="en-US" sz="2400" b="1" dirty="0"/>
              <a:t> </a:t>
            </a:r>
            <a:r>
              <a:rPr lang="en-US" sz="2400" b="1" dirty="0" err="1"/>
              <a:t>đẹp</a:t>
            </a:r>
            <a:r>
              <a:rPr lang="en-US" sz="2400" b="1" dirty="0"/>
              <a:t>, </a:t>
            </a:r>
            <a:r>
              <a:rPr lang="en-US" sz="2400" b="1" dirty="0" err="1"/>
              <a:t>khỏe</a:t>
            </a:r>
            <a:r>
              <a:rPr lang="en-US" sz="2400" b="1" dirty="0"/>
              <a:t> </a:t>
            </a:r>
            <a:r>
              <a:rPr lang="en-US" sz="2400" b="1" dirty="0" err="1"/>
              <a:t>mạnh</a:t>
            </a:r>
            <a:r>
              <a:rPr lang="en-US" sz="2400" b="1" dirty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mình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giúp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để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</a:t>
            </a:r>
            <a:r>
              <a:rPr lang="en-US" sz="2400" b="1" dirty="0"/>
              <a:t>. Cho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biết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giàu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Chứng</a:t>
            </a:r>
            <a:r>
              <a:rPr lang="en-US" sz="2400" b="1" dirty="0"/>
              <a:t> </a:t>
            </a:r>
            <a:r>
              <a:rPr lang="en-US" sz="2400" b="1" dirty="0" err="1"/>
              <a:t>tỏ</a:t>
            </a:r>
            <a:r>
              <a:rPr lang="en-US" sz="2400" b="1" dirty="0"/>
              <a:t> </a:t>
            </a:r>
            <a:r>
              <a:rPr lang="en-US" sz="2400" b="1" dirty="0" err="1"/>
              <a:t>mình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sĩ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b="1" dirty="0" smtClean="0"/>
              <a:t>.       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c</a:t>
            </a:r>
            <a:r>
              <a:rPr lang="en-US" sz="2400" b="1" dirty="0"/>
              <a:t>. </a:t>
            </a:r>
            <a:r>
              <a:rPr lang="en-US" sz="2400" b="1" dirty="0" err="1"/>
              <a:t>Tạo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bất</a:t>
            </a:r>
            <a:r>
              <a:rPr lang="en-US" sz="2400" b="1" dirty="0"/>
              <a:t> </a:t>
            </a:r>
            <a:r>
              <a:rPr lang="en-US" sz="2400" b="1" dirty="0" err="1"/>
              <a:t>ngờ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.                             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/>
              <a:t>ơn</a:t>
            </a:r>
            <a:r>
              <a:rPr lang="en-US" sz="2400" b="1" dirty="0"/>
              <a:t> </a:t>
            </a:r>
            <a:r>
              <a:rPr lang="en-US" sz="2400" b="1" dirty="0" err="1"/>
              <a:t>việc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tốt</a:t>
            </a:r>
            <a:r>
              <a:rPr lang="en-US" sz="2400" b="1" dirty="0"/>
              <a:t>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kia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gái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0"/>
            <a:ext cx="785814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5.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địa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bỗng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loé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lên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trong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mắt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ông</a:t>
            </a:r>
            <a:r>
              <a:rPr lang="fr-FR" sz="2400" b="1" dirty="0">
                <a:solidFill>
                  <a:srgbClr val="FF0000"/>
                </a:solidFill>
              </a:rPr>
              <a:t>” là: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</a:t>
            </a:r>
            <a:r>
              <a:rPr lang="en-US" sz="2400" b="1" dirty="0"/>
              <a:t>. </a:t>
            </a:r>
            <a:r>
              <a:rPr lang="fr-FR" sz="2400" b="1" dirty="0" err="1"/>
              <a:t>Tên</a:t>
            </a:r>
            <a:r>
              <a:rPr lang="fr-FR" sz="2400" b="1" dirty="0"/>
              <a:t> </a:t>
            </a:r>
            <a:r>
              <a:rPr lang="fr-FR" sz="2400" b="1" dirty="0" err="1"/>
              <a:t>và</a:t>
            </a:r>
            <a:r>
              <a:rPr lang="fr-FR" sz="2400" b="1" dirty="0"/>
              <a:t> </a:t>
            </a:r>
            <a:r>
              <a:rPr lang="fr-FR" sz="2400" b="1" dirty="0" err="1"/>
              <a:t>địa</a:t>
            </a:r>
            <a:r>
              <a:rPr lang="fr-FR" sz="2400" b="1" dirty="0"/>
              <a:t> </a:t>
            </a:r>
            <a:r>
              <a:rPr lang="fr-FR" sz="2400" b="1" dirty="0" err="1"/>
              <a:t>chỉ</a:t>
            </a:r>
            <a:r>
              <a:rPr lang="en-US" sz="2400" b="1" dirty="0"/>
              <a:t>                      b. </a:t>
            </a:r>
            <a:r>
              <a:rPr lang="fr-FR" sz="2400" b="1" dirty="0" err="1"/>
              <a:t>Bệnh</a:t>
            </a:r>
            <a:r>
              <a:rPr lang="fr-FR" sz="2400" b="1" dirty="0"/>
              <a:t> </a:t>
            </a:r>
            <a:r>
              <a:rPr lang="fr-FR" sz="2400" b="1" dirty="0" err="1"/>
              <a:t>nhân</a:t>
            </a:r>
            <a:endParaRPr lang="en-US" sz="2400" b="1" dirty="0"/>
          </a:p>
          <a:p>
            <a:pPr>
              <a:buNone/>
              <a:tabLst>
                <a:tab pos="98901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tia</a:t>
            </a:r>
            <a:r>
              <a:rPr lang="en-US" sz="2400" b="1" dirty="0"/>
              <a:t> </a:t>
            </a:r>
            <a:r>
              <a:rPr lang="en-US" sz="2400" b="1" dirty="0" err="1"/>
              <a:t>sáng</a:t>
            </a:r>
            <a:r>
              <a:rPr lang="en-US" sz="2400" b="1" dirty="0"/>
              <a:t>	              </a:t>
            </a:r>
            <a:r>
              <a:rPr lang="en-US" sz="2400" b="1" dirty="0" smtClean="0"/>
              <a:t>    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6.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ngọt</a:t>
            </a:r>
            <a:r>
              <a:rPr lang="en-US" sz="2400" b="1" dirty="0">
                <a:solidFill>
                  <a:srgbClr val="FF0000"/>
                </a:solidFill>
              </a:rPr>
              <a:t>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dùng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chuyển</a:t>
            </a:r>
            <a:r>
              <a:rPr lang="en-US" sz="2400" b="1" dirty="0">
                <a:solidFill>
                  <a:srgbClr val="FF0000"/>
                </a:solidFill>
              </a:rPr>
              <a:t> ?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Tiếng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                 </a:t>
            </a:r>
          </a:p>
          <a:p>
            <a:pPr>
              <a:buNone/>
            </a:pPr>
            <a:r>
              <a:rPr lang="en-US" sz="2400" b="1" dirty="0" smtClean="0"/>
              <a:t>	b. </a:t>
            </a:r>
            <a:r>
              <a:rPr lang="en-US" sz="2400" b="1" dirty="0" err="1" smtClean="0"/>
              <a:t>Mật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ruồi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lùi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d.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nấu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nồi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7.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xao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động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>
                <a:solidFill>
                  <a:schemeClr val="tx2"/>
                </a:solidFill>
              </a:rPr>
              <a:t>Xao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động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lòng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tôi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chiếc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thuyền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thúng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nhỏ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nhoi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len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lỏi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đám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xanh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nhấp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nón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</a:rPr>
              <a:t>.”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pt-BR" sz="2400" b="1" dirty="0" smtClean="0"/>
              <a:t>	a</a:t>
            </a:r>
            <a:r>
              <a:rPr lang="pt-BR" sz="2400" b="1" dirty="0"/>
              <a:t>. Xôn xao.                                     b. Xanh xao.            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c</a:t>
            </a:r>
            <a:r>
              <a:rPr lang="en-US" sz="2400" b="1" dirty="0"/>
              <a:t>. Rung </a:t>
            </a:r>
            <a:r>
              <a:rPr lang="en-US" sz="2400" b="1" dirty="0" err="1"/>
              <a:t>động</a:t>
            </a:r>
            <a:r>
              <a:rPr lang="en-US" sz="2400" b="1" dirty="0"/>
              <a:t>                                  d. </a:t>
            </a:r>
            <a:r>
              <a:rPr lang="en-US" sz="2400" b="1" dirty="0" err="1"/>
              <a:t>Nồng</a:t>
            </a:r>
            <a:r>
              <a:rPr lang="en-US" sz="2400" b="1" dirty="0"/>
              <a:t> </a:t>
            </a:r>
            <a:r>
              <a:rPr lang="en-US" sz="2400" b="1" dirty="0" err="1"/>
              <a:t>nàn</a:t>
            </a:r>
            <a:endParaRPr lang="en-US" sz="2400" b="1" dirty="0"/>
          </a:p>
          <a:p>
            <a:pPr>
              <a:tabLst>
                <a:tab pos="989013" algn="l"/>
              </a:tabLst>
            </a:pP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0" y="578645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3340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7181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8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âm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      </a:t>
            </a:r>
            <a:r>
              <a:rPr lang="en-US" sz="2400" dirty="0" smtClean="0"/>
              <a:t>a</a:t>
            </a:r>
            <a:r>
              <a:rPr lang="en-US" sz="2400" b="1" dirty="0"/>
              <a:t>. </a:t>
            </a:r>
            <a:r>
              <a:rPr lang="fr-FR" sz="2400" dirty="0" err="1"/>
              <a:t>Cửa</a:t>
            </a:r>
            <a:r>
              <a:rPr lang="fr-FR" sz="2400" dirty="0"/>
              <a:t> </a:t>
            </a:r>
            <a:r>
              <a:rPr lang="fr-FR" sz="2400" dirty="0" err="1"/>
              <a:t>phòng</a:t>
            </a:r>
            <a:r>
              <a:rPr lang="fr-FR" sz="2400" dirty="0"/>
              <a:t> – </a:t>
            </a:r>
            <a:r>
              <a:rPr lang="fr-FR" sz="2400" dirty="0" err="1"/>
              <a:t>cửa</a:t>
            </a:r>
            <a:r>
              <a:rPr lang="fr-FR" sz="2400" dirty="0"/>
              <a:t> </a:t>
            </a:r>
            <a:r>
              <a:rPr lang="fr-FR" sz="2400" dirty="0" err="1"/>
              <a:t>sông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b</a:t>
            </a:r>
            <a:r>
              <a:rPr lang="en-US" sz="2400" dirty="0"/>
              <a:t>. </a:t>
            </a:r>
            <a:r>
              <a:rPr lang="fr-FR" sz="2400" dirty="0" err="1"/>
              <a:t>Trong</a:t>
            </a:r>
            <a:r>
              <a:rPr lang="fr-FR" sz="2400" dirty="0"/>
              <a:t> </a:t>
            </a:r>
            <a:r>
              <a:rPr lang="fr-FR" sz="2400" dirty="0" err="1"/>
              <a:t>phòng</a:t>
            </a:r>
            <a:r>
              <a:rPr lang="fr-FR" sz="2400" dirty="0"/>
              <a:t> – </a:t>
            </a:r>
            <a:r>
              <a:rPr lang="fr-FR" sz="2400" dirty="0" err="1"/>
              <a:t>nước</a:t>
            </a:r>
            <a:r>
              <a:rPr lang="fr-FR" sz="2400" dirty="0"/>
              <a:t> </a:t>
            </a:r>
            <a:r>
              <a:rPr lang="fr-FR" sz="2400" dirty="0" err="1"/>
              <a:t>trong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c</a:t>
            </a:r>
            <a:r>
              <a:rPr lang="en-US" sz="2400" dirty="0"/>
              <a:t>. </a:t>
            </a:r>
            <a:r>
              <a:rPr lang="fr-FR" sz="2400" dirty="0" err="1"/>
              <a:t>Mũi</a:t>
            </a:r>
            <a:r>
              <a:rPr lang="en-US" sz="2400" dirty="0"/>
              <a:t> </a:t>
            </a:r>
            <a:r>
              <a:rPr lang="en-US" sz="2400" dirty="0" err="1"/>
              <a:t>thâm</a:t>
            </a:r>
            <a:r>
              <a:rPr lang="en-US" sz="2400" dirty="0"/>
              <a:t> </a:t>
            </a:r>
            <a:r>
              <a:rPr lang="en-US" sz="2400" dirty="0" err="1"/>
              <a:t>tím</a:t>
            </a:r>
            <a:r>
              <a:rPr lang="en-US" sz="2400" dirty="0"/>
              <a:t> </a:t>
            </a:r>
            <a:r>
              <a:rPr lang="fr-FR" sz="2400" dirty="0"/>
              <a:t>– </a:t>
            </a:r>
            <a:r>
              <a:rPr lang="fr-FR" sz="2400" dirty="0" err="1"/>
              <a:t>mũ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thuyền</a:t>
            </a: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 smtClean="0"/>
              <a:t>		d</a:t>
            </a:r>
            <a:r>
              <a:rPr lang="en-US" sz="2400" dirty="0"/>
              <a:t>. </a:t>
            </a:r>
            <a:r>
              <a:rPr lang="en-US" sz="2400" dirty="0" err="1"/>
              <a:t>Người</a:t>
            </a:r>
            <a:r>
              <a:rPr lang="en-US" sz="2400" dirty="0"/>
              <a:t> </a:t>
            </a:r>
            <a:r>
              <a:rPr lang="fr-FR" sz="2400" dirty="0" err="1"/>
              <a:t>thân</a:t>
            </a:r>
            <a:r>
              <a:rPr lang="en-US" sz="2400" dirty="0"/>
              <a:t> – </a:t>
            </a:r>
            <a:r>
              <a:rPr lang="fr-FR" sz="2400" dirty="0" err="1"/>
              <a:t>thân</a:t>
            </a:r>
            <a:r>
              <a:rPr lang="fr-FR" sz="2400" dirty="0"/>
              <a:t> </a:t>
            </a:r>
            <a:r>
              <a:rPr lang="en-US" sz="2400" dirty="0" err="1" smtClean="0"/>
              <a:t>nhau</a:t>
            </a:r>
            <a:endParaRPr lang="en-US" sz="24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9.  </a:t>
            </a:r>
            <a:r>
              <a:rPr lang="en-US" sz="2400" b="1" dirty="0" err="1" smtClean="0">
                <a:solidFill>
                  <a:srgbClr val="FF0000"/>
                </a:solidFill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tương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10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người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?</a:t>
            </a:r>
          </a:p>
          <a:p>
            <a:pPr>
              <a:tabLst>
                <a:tab pos="630238" algn="l"/>
              </a:tabLst>
            </a:pP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80066" y="304266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6519" y="106680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412" y="52465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3600"/>
              <a:t>CÔ GIÁO VÀ HAI EM NHỎ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500858"/>
          </a:xfrm>
        </p:spPr>
        <p:txBody>
          <a:bodyPr>
            <a:noAutofit/>
          </a:bodyPr>
          <a:lstStyle/>
          <a:p>
            <a:pPr indent="719138" algn="just">
              <a:buNone/>
            </a:pP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ra</a:t>
            </a:r>
            <a:r>
              <a:rPr lang="en-US" sz="1900" b="1" dirty="0"/>
              <a:t> </a:t>
            </a:r>
            <a:r>
              <a:rPr lang="en-US" sz="1900" b="1" dirty="0" err="1"/>
              <a:t>đã</a:t>
            </a:r>
            <a:r>
              <a:rPr lang="en-US" sz="1900" b="1" dirty="0"/>
              <a:t> </a:t>
            </a:r>
            <a:r>
              <a:rPr lang="en-US" sz="1900" b="1" dirty="0" err="1"/>
              <a:t>bất</a:t>
            </a:r>
            <a:r>
              <a:rPr lang="en-US" sz="1900" b="1" dirty="0"/>
              <a:t> </a:t>
            </a:r>
            <a:r>
              <a:rPr lang="en-US" sz="1900" b="1" dirty="0" err="1"/>
              <a:t>hạnh</a:t>
            </a:r>
            <a:r>
              <a:rPr lang="en-US" sz="1900" b="1" dirty="0"/>
              <a:t> </a:t>
            </a:r>
            <a:r>
              <a:rPr lang="en-US" sz="1900" b="1" dirty="0" err="1"/>
              <a:t>với</a:t>
            </a:r>
            <a:r>
              <a:rPr lang="en-US" sz="1900" b="1" dirty="0"/>
              <a:t> </a:t>
            </a:r>
            <a:r>
              <a:rPr lang="en-US" sz="1900" b="1" dirty="0" err="1"/>
              <a:t>bàn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trái</a:t>
            </a:r>
            <a:r>
              <a:rPr lang="en-US" sz="1900" b="1" dirty="0"/>
              <a:t> </a:t>
            </a:r>
            <a:r>
              <a:rPr lang="en-US" sz="1900" b="1" dirty="0" err="1"/>
              <a:t>thiếu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ngón</a:t>
            </a:r>
            <a:r>
              <a:rPr lang="en-US" sz="1900" b="1" dirty="0"/>
              <a:t>.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lớn</a:t>
            </a:r>
            <a:r>
              <a:rPr lang="en-US" sz="1900" b="1" dirty="0"/>
              <a:t>,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lại</a:t>
            </a:r>
            <a:r>
              <a:rPr lang="en-US" sz="1900" b="1" dirty="0"/>
              <a:t>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teo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rồi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bò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muốn</a:t>
            </a:r>
            <a:r>
              <a:rPr lang="en-US" sz="1900" b="1" dirty="0"/>
              <a:t> </a:t>
            </a:r>
            <a:r>
              <a:rPr lang="en-US" sz="1900" b="1" dirty="0" err="1"/>
              <a:t>di</a:t>
            </a:r>
            <a:r>
              <a:rPr lang="en-US" sz="1900" b="1" dirty="0"/>
              <a:t> </a:t>
            </a:r>
            <a:r>
              <a:rPr lang="en-US" sz="1900" b="1" dirty="0" err="1"/>
              <a:t>chuyển</a:t>
            </a:r>
            <a:r>
              <a:rPr lang="en-US" sz="1900" b="1" dirty="0"/>
              <a:t>.</a:t>
            </a:r>
            <a:br>
              <a:rPr lang="en-US" sz="1900" b="1" dirty="0"/>
            </a:b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Na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lớp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, ở </a:t>
            </a:r>
            <a:r>
              <a:rPr lang="en-US" sz="1900" b="1" dirty="0" err="1"/>
              <a:t>nhà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buồn</a:t>
            </a:r>
            <a:r>
              <a:rPr lang="en-US" sz="1900" b="1" dirty="0"/>
              <a:t> </a:t>
            </a:r>
            <a:r>
              <a:rPr lang="en-US" sz="1900" b="1" dirty="0" err="1"/>
              <a:t>lắm</a:t>
            </a:r>
            <a:r>
              <a:rPr lang="en-US" sz="1900" b="1" dirty="0"/>
              <a:t>, </a:t>
            </a:r>
            <a:r>
              <a:rPr lang="en-US" sz="1900" b="1" dirty="0" err="1"/>
              <a:t>chỉ</a:t>
            </a:r>
            <a:r>
              <a:rPr lang="en-US" sz="1900" b="1" dirty="0"/>
              <a:t> </a:t>
            </a:r>
            <a:r>
              <a:rPr lang="en-US" sz="1900" b="1" dirty="0" err="1"/>
              <a:t>mong</a:t>
            </a:r>
            <a:r>
              <a:rPr lang="en-US" sz="1900" b="1" dirty="0"/>
              <a:t> Na </a:t>
            </a:r>
            <a:r>
              <a:rPr lang="en-US" sz="1900" b="1" dirty="0" err="1"/>
              <a:t>chóng</a:t>
            </a:r>
            <a:r>
              <a:rPr lang="en-US" sz="1900" b="1" dirty="0"/>
              <a:t> tan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chuyện</a:t>
            </a:r>
            <a:r>
              <a:rPr lang="en-US" sz="1900" b="1" dirty="0"/>
              <a:t> ở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nghe</a:t>
            </a:r>
            <a:r>
              <a:rPr lang="en-US" sz="1900" b="1" dirty="0"/>
              <a:t>. Na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nhiều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: </a:t>
            </a:r>
            <a:r>
              <a:rPr lang="en-US" sz="1900" b="1" dirty="0" err="1"/>
              <a:t>tà</a:t>
            </a:r>
            <a:r>
              <a:rPr lang="en-US" sz="1900" b="1" dirty="0"/>
              <a:t> </a:t>
            </a:r>
            <a:r>
              <a:rPr lang="en-US" sz="1900" b="1" dirty="0" err="1"/>
              <a:t>áo</a:t>
            </a:r>
            <a:r>
              <a:rPr lang="en-US" sz="1900" b="1" dirty="0"/>
              <a:t> </a:t>
            </a:r>
            <a:r>
              <a:rPr lang="en-US" sz="1900" b="1" dirty="0" err="1"/>
              <a:t>dài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trắng</a:t>
            </a:r>
            <a:r>
              <a:rPr lang="en-US" sz="1900" b="1" dirty="0"/>
              <a:t> </a:t>
            </a:r>
            <a:r>
              <a:rPr lang="en-US" sz="1900" b="1" dirty="0" err="1"/>
              <a:t>muốt</a:t>
            </a:r>
            <a:r>
              <a:rPr lang="en-US" sz="1900" b="1" dirty="0"/>
              <a:t>, </a:t>
            </a:r>
            <a:r>
              <a:rPr lang="en-US" sz="1900" b="1" dirty="0" err="1"/>
              <a:t>miệng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cười</a:t>
            </a:r>
            <a:r>
              <a:rPr lang="en-US" sz="1900" b="1" dirty="0"/>
              <a:t> </a:t>
            </a:r>
            <a:r>
              <a:rPr lang="en-US" sz="1900" b="1" dirty="0" err="1"/>
              <a:t>tươi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</a:t>
            </a:r>
            <a:r>
              <a:rPr lang="en-US" sz="1900" b="1" dirty="0" err="1"/>
              <a:t>hoa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nhẹ</a:t>
            </a:r>
            <a:r>
              <a:rPr lang="en-US" sz="1900" b="1" dirty="0"/>
              <a:t> </a:t>
            </a:r>
            <a:r>
              <a:rPr lang="en-US" sz="1900" b="1" dirty="0" err="1"/>
              <a:t>nhàng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từng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, </a:t>
            </a:r>
            <a:r>
              <a:rPr lang="en-US" sz="1900" b="1" dirty="0" err="1"/>
              <a:t>vẽ</a:t>
            </a:r>
            <a:r>
              <a:rPr lang="en-US" sz="1900" b="1" dirty="0"/>
              <a:t>… </a:t>
            </a:r>
            <a:r>
              <a:rPr lang="en-US" sz="1900" b="1" dirty="0" err="1"/>
              <a:t>Nghe</a:t>
            </a:r>
            <a:r>
              <a:rPr lang="en-US" sz="1900" b="1" dirty="0"/>
              <a:t> Na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ước</a:t>
            </a:r>
            <a:r>
              <a:rPr lang="en-US" sz="1900" b="1" dirty="0"/>
              <a:t> </a:t>
            </a:r>
            <a:r>
              <a:rPr lang="en-US" sz="1900" b="1" dirty="0" err="1"/>
              <a:t>mơ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Na </a:t>
            </a:r>
            <a:r>
              <a:rPr lang="en-US" sz="1900" b="1" dirty="0" err="1" smtClean="0"/>
              <a:t>nhưng</a:t>
            </a:r>
            <a:r>
              <a:rPr lang="en-US" sz="1900" b="1" dirty="0" smtClean="0"/>
              <a:t>…</a:t>
            </a:r>
          </a:p>
          <a:p>
            <a:pPr indent="719138" algn="just">
              <a:buNone/>
            </a:pPr>
            <a:r>
              <a:rPr lang="en-US" sz="1900" b="1" dirty="0" err="1" smtClean="0"/>
              <a:t>Trong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tiết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vở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Na. Na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 </a:t>
            </a:r>
            <a:r>
              <a:rPr lang="en-US" sz="1900" b="1" dirty="0" err="1"/>
              <a:t>đứng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. Na </a:t>
            </a:r>
            <a:r>
              <a:rPr lang="en-US" sz="1900" b="1" dirty="0" err="1"/>
              <a:t>giải</a:t>
            </a:r>
            <a:r>
              <a:rPr lang="en-US" sz="1900" b="1" dirty="0"/>
              <a:t> </a:t>
            </a:r>
            <a:r>
              <a:rPr lang="en-US" sz="1900" b="1" dirty="0" err="1"/>
              <a:t>thích</a:t>
            </a:r>
            <a:r>
              <a:rPr lang="en-US" sz="1900" b="1" dirty="0"/>
              <a:t>: “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tiên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gõ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thần</a:t>
            </a:r>
            <a:r>
              <a:rPr lang="en-US" sz="1900" b="1" dirty="0"/>
              <a:t> </a:t>
            </a:r>
            <a:r>
              <a:rPr lang="en-US" sz="1900" b="1" dirty="0" err="1"/>
              <a:t>chữa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, </a:t>
            </a:r>
            <a:r>
              <a:rPr lang="en-US" sz="1900" b="1" dirty="0" err="1"/>
              <a:t>để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cũng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”.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ngạc</a:t>
            </a:r>
            <a:r>
              <a:rPr lang="en-US" sz="1900" b="1" dirty="0"/>
              <a:t> </a:t>
            </a:r>
            <a:r>
              <a:rPr lang="en-US" sz="1900" b="1" dirty="0" err="1"/>
              <a:t>nhiên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Na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tật</a:t>
            </a:r>
            <a:r>
              <a:rPr lang="en-US" sz="1900" b="1" dirty="0"/>
              <a:t> </a:t>
            </a:r>
            <a:r>
              <a:rPr lang="en-US" sz="1900" b="1" dirty="0" err="1"/>
              <a:t>nguyền</a:t>
            </a:r>
            <a:r>
              <a:rPr lang="en-US" sz="1900" b="1" dirty="0"/>
              <a:t>. </a:t>
            </a:r>
            <a:r>
              <a:rPr lang="en-US" sz="1900" b="1" dirty="0" err="1"/>
              <a:t>Tối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thăm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.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ham </a:t>
            </a:r>
            <a:r>
              <a:rPr lang="en-US" sz="1900" b="1" dirty="0" err="1"/>
              <a:t>học</a:t>
            </a:r>
            <a:r>
              <a:rPr lang="en-US" sz="1900" b="1" dirty="0"/>
              <a:t>, </a:t>
            </a:r>
            <a:r>
              <a:rPr lang="en-US" sz="1900" b="1" dirty="0" err="1"/>
              <a:t>mỗi</a:t>
            </a:r>
            <a:r>
              <a:rPr lang="en-US" sz="1900" b="1" dirty="0"/>
              <a:t> </a:t>
            </a:r>
            <a:r>
              <a:rPr lang="en-US" sz="1900" b="1" dirty="0" err="1"/>
              <a:t>tuần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buổi</a:t>
            </a:r>
            <a:r>
              <a:rPr lang="en-US" sz="1900" b="1" dirty="0"/>
              <a:t> </a:t>
            </a:r>
            <a:r>
              <a:rPr lang="en-US" sz="1900" b="1" dirty="0" err="1"/>
              <a:t>tối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tháng</a:t>
            </a:r>
            <a:r>
              <a:rPr lang="en-US" sz="1900" b="1" dirty="0"/>
              <a:t> </a:t>
            </a:r>
            <a:r>
              <a:rPr lang="en-US" sz="1900" b="1" dirty="0" err="1"/>
              <a:t>nữa</a:t>
            </a:r>
            <a:r>
              <a:rPr lang="en-US" sz="1900" b="1" dirty="0"/>
              <a:t> </a:t>
            </a:r>
            <a:r>
              <a:rPr lang="en-US" sz="1900" b="1" dirty="0" err="1"/>
              <a:t>là</a:t>
            </a:r>
            <a:r>
              <a:rPr lang="en-US" sz="1900" b="1" dirty="0"/>
              <a:t> </a:t>
            </a:r>
            <a:r>
              <a:rPr lang="en-US" sz="1900" b="1" dirty="0" err="1"/>
              <a:t>kết</a:t>
            </a:r>
            <a:r>
              <a:rPr lang="en-US" sz="1900" b="1" dirty="0"/>
              <a:t> </a:t>
            </a:r>
            <a:r>
              <a:rPr lang="en-US" sz="1900" b="1" dirty="0" err="1"/>
              <a:t>thúc</a:t>
            </a:r>
            <a:r>
              <a:rPr lang="en-US" sz="1900" b="1" dirty="0"/>
              <a:t>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Mấy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nay,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thường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35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trò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.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không</a:t>
            </a:r>
            <a:r>
              <a:rPr lang="en-US" sz="1900" b="1" dirty="0"/>
              <a:t> may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liệt</a:t>
            </a:r>
            <a:r>
              <a:rPr lang="en-US" sz="1900" b="1" dirty="0"/>
              <a:t> </a:t>
            </a:r>
            <a:r>
              <a:rPr lang="en-US" sz="1900" b="1" dirty="0" err="1"/>
              <a:t>nên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ngồi</a:t>
            </a:r>
            <a:r>
              <a:rPr lang="en-US" sz="1900" b="1" dirty="0"/>
              <a:t> </a:t>
            </a:r>
            <a:r>
              <a:rPr lang="en-US" sz="1900" b="1" dirty="0" err="1"/>
              <a:t>xe</a:t>
            </a:r>
            <a:r>
              <a:rPr lang="en-US" sz="1900" b="1" dirty="0"/>
              <a:t> </a:t>
            </a:r>
            <a:r>
              <a:rPr lang="en-US" sz="1900" b="1" dirty="0" err="1"/>
              <a:t>lăn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quyết</a:t>
            </a:r>
            <a:r>
              <a:rPr lang="en-US" sz="1900" b="1" dirty="0"/>
              <a:t> </a:t>
            </a:r>
            <a:r>
              <a:rPr lang="en-US" sz="1900" b="1" dirty="0" err="1"/>
              <a:t>tâm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Có</a:t>
            </a:r>
            <a:r>
              <a:rPr lang="en-US" sz="1900" b="1" dirty="0"/>
              <a:t> </a:t>
            </a:r>
            <a:r>
              <a:rPr lang="en-US" sz="1900" b="1" dirty="0" err="1"/>
              <a:t>lúc</a:t>
            </a:r>
            <a:r>
              <a:rPr lang="en-US" sz="1900" b="1" dirty="0"/>
              <a:t> </a:t>
            </a:r>
            <a:r>
              <a:rPr lang="en-US" sz="1900" b="1" dirty="0" err="1"/>
              <a:t>đau</a:t>
            </a:r>
            <a:r>
              <a:rPr lang="en-US" sz="1900" b="1" dirty="0"/>
              <a:t> </a:t>
            </a:r>
            <a:r>
              <a:rPr lang="en-US" sz="1900" b="1" dirty="0" err="1"/>
              <a:t>tê</a:t>
            </a:r>
            <a:r>
              <a:rPr lang="en-US" sz="1900" b="1" dirty="0"/>
              <a:t> </a:t>
            </a:r>
            <a:r>
              <a:rPr lang="en-US" sz="1900" b="1" dirty="0" err="1"/>
              <a:t>cứng</a:t>
            </a:r>
            <a:r>
              <a:rPr lang="en-US" sz="1900" b="1" dirty="0"/>
              <a:t> </a:t>
            </a:r>
            <a:r>
              <a:rPr lang="en-US" sz="1900" b="1" dirty="0" err="1"/>
              <a:t>cả</a:t>
            </a:r>
            <a:r>
              <a:rPr lang="en-US" sz="1900" b="1" dirty="0"/>
              <a:t> </a:t>
            </a:r>
            <a:r>
              <a:rPr lang="en-US" sz="1900" b="1" dirty="0" err="1"/>
              <a:t>lưng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cố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đẹp</a:t>
            </a:r>
            <a:r>
              <a:rPr lang="en-US" sz="1900" b="1" dirty="0"/>
              <a:t>.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sẽ</a:t>
            </a:r>
            <a:r>
              <a:rPr lang="en-US" sz="1900" b="1" dirty="0"/>
              <a:t>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cùng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. </a:t>
            </a:r>
            <a:r>
              <a:rPr lang="en-US" sz="1900" b="1" dirty="0" err="1"/>
              <a:t>Nghe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mắt</a:t>
            </a:r>
            <a:r>
              <a:rPr lang="en-US" sz="1900" b="1" dirty="0"/>
              <a:t> Na </a:t>
            </a:r>
            <a:r>
              <a:rPr lang="en-US" sz="1900" b="1" dirty="0" err="1"/>
              <a:t>sáng</a:t>
            </a:r>
            <a:r>
              <a:rPr lang="en-US" sz="1900" b="1" dirty="0"/>
              <a:t> </a:t>
            </a:r>
            <a:r>
              <a:rPr lang="en-US" sz="1900" b="1" dirty="0" err="1"/>
              <a:t>lên</a:t>
            </a:r>
            <a:r>
              <a:rPr lang="en-US" sz="1900" b="1" dirty="0"/>
              <a:t>, Na </a:t>
            </a:r>
            <a:r>
              <a:rPr lang="en-US" sz="1900" b="1" dirty="0" err="1"/>
              <a:t>vui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tự</a:t>
            </a:r>
            <a:r>
              <a:rPr lang="en-US" sz="1900" b="1" dirty="0"/>
              <a:t> </a:t>
            </a:r>
            <a:r>
              <a:rPr lang="en-US" sz="1900" b="1" dirty="0" err="1"/>
              <a:t>hào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 smtClean="0"/>
              <a:t>lắm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Bố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mẹ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rơm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rớm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nước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mắt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khi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biết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nhà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trường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sẽ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đặc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vào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học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lớp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Hai</a:t>
            </a:r>
            <a:r>
              <a:rPr lang="en-US" sz="1900" b="1" dirty="0" smtClean="0"/>
              <a:t>. </a:t>
            </a: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bé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đang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hình</a:t>
            </a:r>
            <a:r>
              <a:rPr lang="en-US" sz="1900" b="1" dirty="0" smtClean="0"/>
              <a:t> dung </a:t>
            </a:r>
            <a:r>
              <a:rPr lang="en-US" sz="1900" b="1" dirty="0" err="1" smtClean="0"/>
              <a:t>cảnh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giáo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cùng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bạn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nhỏ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xúm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xít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đẩy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chiếc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xe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lăn</a:t>
            </a:r>
            <a:r>
              <a:rPr lang="en-US" sz="1900" b="1" dirty="0" smtClean="0"/>
              <a:t>.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Hoàn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biệt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 </a:t>
            </a:r>
            <a:r>
              <a:rPr lang="en-US" b="1" dirty="0" err="1"/>
              <a:t>bẩm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ở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trái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càng</a:t>
            </a:r>
            <a:r>
              <a:rPr lang="en-US" b="1" dirty="0"/>
              <a:t> </a:t>
            </a:r>
            <a:r>
              <a:rPr lang="en-US" b="1" dirty="0" err="1"/>
              <a:t>lớn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 smtClean="0"/>
              <a:t>càng</a:t>
            </a:r>
            <a:r>
              <a:rPr lang="en-US" b="1" dirty="0" smtClean="0"/>
              <a:t> </a:t>
            </a:r>
            <a:r>
              <a:rPr lang="en-US" b="1" dirty="0" err="1"/>
              <a:t>teo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 </a:t>
            </a:r>
            <a:r>
              <a:rPr lang="en-US" b="1" dirty="0" err="1"/>
              <a:t>bẩm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ở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phải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Gia</a:t>
            </a:r>
            <a:r>
              <a:rPr lang="en-US" b="1" dirty="0"/>
              <a:t> </a:t>
            </a:r>
            <a:r>
              <a:rPr lang="en-US" b="1" dirty="0" err="1"/>
              <a:t>đình</a:t>
            </a:r>
            <a:r>
              <a:rPr lang="en-US" b="1" dirty="0"/>
              <a:t> </a:t>
            </a:r>
            <a:r>
              <a:rPr lang="en-US" b="1" dirty="0" err="1"/>
              <a:t>khó</a:t>
            </a:r>
            <a:r>
              <a:rPr lang="en-US" b="1" dirty="0"/>
              <a:t> </a:t>
            </a:r>
            <a:r>
              <a:rPr lang="en-US" b="1" dirty="0" err="1"/>
              <a:t>khăn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 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d</a:t>
            </a:r>
            <a:r>
              <a:rPr lang="en-US" b="1" dirty="0"/>
              <a:t>. 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28600" y="124993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2124" y="458112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giúp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/>
              <a:t>học</a:t>
            </a:r>
            <a:r>
              <a:rPr lang="en-US" b="1" dirty="0"/>
              <a:t>,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quyên</a:t>
            </a:r>
            <a:r>
              <a:rPr lang="en-US" b="1" dirty="0"/>
              <a:t> </a:t>
            </a:r>
            <a:r>
              <a:rPr lang="en-US" b="1" dirty="0" err="1"/>
              <a:t>góp</a:t>
            </a:r>
            <a:r>
              <a:rPr lang="en-US" b="1" dirty="0"/>
              <a:t> </a:t>
            </a:r>
            <a:r>
              <a:rPr lang="en-US" b="1" dirty="0" err="1"/>
              <a:t>tặng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chiếc</a:t>
            </a:r>
            <a:r>
              <a:rPr lang="en-US" b="1" dirty="0"/>
              <a:t> </a:t>
            </a:r>
            <a:r>
              <a:rPr lang="en-US" b="1" dirty="0" err="1"/>
              <a:t>xe</a:t>
            </a:r>
            <a:r>
              <a:rPr lang="en-US" b="1" dirty="0"/>
              <a:t> </a:t>
            </a:r>
            <a:r>
              <a:rPr lang="en-US" b="1" dirty="0" err="1"/>
              <a:t>lăn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xin</a:t>
            </a:r>
            <a:r>
              <a:rPr lang="en-US" b="1" dirty="0"/>
              <a:t> </a:t>
            </a:r>
            <a:r>
              <a:rPr lang="en-US" b="1" dirty="0" err="1"/>
              <a:t>ba</a:t>
            </a:r>
            <a:r>
              <a:rPr lang="en-US" b="1" dirty="0"/>
              <a:t> </a:t>
            </a:r>
            <a:r>
              <a:rPr lang="en-US" b="1" dirty="0" err="1"/>
              <a:t>mẹ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tới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dẫn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đến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giới</a:t>
            </a:r>
            <a:r>
              <a:rPr lang="en-US" b="1" dirty="0"/>
              <a:t> </a:t>
            </a:r>
            <a:r>
              <a:rPr lang="en-US" b="1" dirty="0" err="1"/>
              <a:t>thiệu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Na</a:t>
            </a:r>
            <a:br>
              <a:rPr lang="en-US" b="1" dirty="0"/>
            </a:b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, </a:t>
            </a:r>
            <a:r>
              <a:rPr lang="en-US" b="1" dirty="0" err="1"/>
              <a:t>kể</a:t>
            </a:r>
            <a:r>
              <a:rPr lang="en-US" b="1" dirty="0"/>
              <a:t> </a:t>
            </a:r>
            <a:r>
              <a:rPr lang="en-US" b="1" dirty="0" err="1"/>
              <a:t>chuyện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trò</a:t>
            </a:r>
            <a:r>
              <a:rPr lang="en-US" b="1" dirty="0"/>
              <a:t>, </a:t>
            </a:r>
            <a:r>
              <a:rPr lang="en-US" b="1" dirty="0" err="1"/>
              <a:t>xin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4. </a:t>
            </a: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thuộc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chủ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 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4908299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>
                <a:solidFill>
                  <a:srgbClr val="C00000"/>
                </a:solidFill>
              </a:rPr>
              <a:t>Mức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1 (</a:t>
            </a:r>
            <a:r>
              <a:rPr lang="en-US" b="1" dirty="0" err="1">
                <a:solidFill>
                  <a:srgbClr val="C00000"/>
                </a:solidFill>
              </a:rPr>
              <a:t>Biết</a:t>
            </a:r>
            <a:r>
              <a:rPr lang="en-US" b="1" dirty="0">
                <a:solidFill>
                  <a:srgbClr val="C00000"/>
                </a:solidFill>
              </a:rPr>
              <a:t>) : </a:t>
            </a:r>
            <a:r>
              <a:rPr lang="en-US" dirty="0" err="1">
                <a:solidFill>
                  <a:srgbClr val="C00000"/>
                </a:solidFill>
              </a:rPr>
              <a:t>Câu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hỏi</a:t>
            </a: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err="1">
                <a:solidFill>
                  <a:srgbClr val="C00000"/>
                </a:solidFill>
              </a:rPr>
              <a:t>yêu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cầu</a:t>
            </a:r>
            <a:r>
              <a:rPr lang="en-US" dirty="0">
                <a:solidFill>
                  <a:srgbClr val="C00000"/>
                </a:solidFill>
              </a:rPr>
              <a:t> HS </a:t>
            </a:r>
            <a:r>
              <a:rPr lang="en-US" dirty="0" err="1">
                <a:solidFill>
                  <a:srgbClr val="C00000"/>
                </a:solidFill>
              </a:rPr>
              <a:t>dựa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vào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từ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ngữ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hình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ảnh</a:t>
            </a:r>
            <a:r>
              <a:rPr lang="en-US" dirty="0">
                <a:solidFill>
                  <a:srgbClr val="C00000"/>
                </a:solidFill>
              </a:rPr>
              <a:t>, chi </a:t>
            </a:r>
            <a:r>
              <a:rPr lang="en-US" dirty="0" err="1">
                <a:solidFill>
                  <a:srgbClr val="C00000"/>
                </a:solidFill>
              </a:rPr>
              <a:t>tiết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trong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bài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để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trả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lời</a:t>
            </a:r>
            <a:r>
              <a:rPr lang="en-US" dirty="0">
                <a:solidFill>
                  <a:srgbClr val="C00000"/>
                </a:solidFill>
              </a:rPr>
              <a:t>.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7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*</a:t>
            </a:r>
            <a:r>
              <a:rPr lang="en-US" sz="4000" dirty="0" err="1" smtClean="0"/>
              <a:t>Bài</a:t>
            </a:r>
            <a:r>
              <a:rPr lang="en-US" sz="4000" dirty="0" smtClean="0"/>
              <a:t> </a:t>
            </a:r>
            <a:r>
              <a:rPr lang="en-US" sz="4000" dirty="0"/>
              <a:t>“</a:t>
            </a:r>
            <a:r>
              <a:rPr lang="en-US" sz="4000" dirty="0" err="1">
                <a:solidFill>
                  <a:srgbClr val="0070C0"/>
                </a:solidFill>
              </a:rPr>
              <a:t>Có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công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mài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sắt</a:t>
            </a:r>
            <a:r>
              <a:rPr lang="en-US" sz="4000" dirty="0">
                <a:solidFill>
                  <a:srgbClr val="0070C0"/>
                </a:solidFill>
              </a:rPr>
              <a:t>, </a:t>
            </a:r>
            <a:r>
              <a:rPr lang="en-US" sz="4000" dirty="0" err="1">
                <a:solidFill>
                  <a:srgbClr val="0070C0"/>
                </a:solidFill>
              </a:rPr>
              <a:t>có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ngày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nên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kim</a:t>
            </a:r>
            <a:r>
              <a:rPr lang="en-US" sz="4000" dirty="0"/>
              <a:t>”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          </a:t>
            </a:r>
            <a:r>
              <a:rPr lang="en-US" sz="4000" dirty="0" err="1" smtClean="0"/>
              <a:t>sách</a:t>
            </a:r>
            <a:r>
              <a:rPr lang="en-US" sz="4000" dirty="0" smtClean="0"/>
              <a:t> TV 2/1 </a:t>
            </a:r>
            <a:r>
              <a:rPr lang="en-US" sz="4000" dirty="0"/>
              <a:t>, </a:t>
            </a:r>
            <a:r>
              <a:rPr lang="en-US" sz="4000" dirty="0" err="1"/>
              <a:t>trang</a:t>
            </a:r>
            <a:r>
              <a:rPr lang="en-US" sz="4000" dirty="0"/>
              <a:t> 4)</a:t>
            </a:r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</a:rPr>
              <a:t>Cậu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bé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thấy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bà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cụ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đang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làm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gì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?</a:t>
            </a:r>
          </a:p>
          <a:p>
            <a:pPr marL="0" indent="0">
              <a:buNone/>
            </a:pPr>
            <a:r>
              <a:rPr lang="en-US" sz="4000" dirty="0" smtClean="0"/>
              <a:t>*</a:t>
            </a:r>
            <a:r>
              <a:rPr lang="en-US" sz="4000" dirty="0" err="1" smtClean="0"/>
              <a:t>Bài</a:t>
            </a:r>
            <a:r>
              <a:rPr lang="en-US" sz="4000" dirty="0" smtClean="0"/>
              <a:t> </a:t>
            </a:r>
            <a:r>
              <a:rPr lang="en-US" sz="4000" dirty="0"/>
              <a:t>“</a:t>
            </a:r>
            <a:r>
              <a:rPr lang="en-US" sz="4000" dirty="0" err="1">
                <a:solidFill>
                  <a:srgbClr val="0070C0"/>
                </a:solidFill>
              </a:rPr>
              <a:t>Hội</a:t>
            </a:r>
            <a:r>
              <a:rPr lang="en-US" sz="4000" dirty="0">
                <a:solidFill>
                  <a:srgbClr val="0070C0"/>
                </a:solidFill>
              </a:rPr>
              <a:t> </a:t>
            </a:r>
            <a:r>
              <a:rPr lang="en-US" sz="4000" dirty="0" err="1">
                <a:solidFill>
                  <a:srgbClr val="0070C0"/>
                </a:solidFill>
              </a:rPr>
              <a:t>vật</a:t>
            </a:r>
            <a:r>
              <a:rPr lang="en-US" sz="4000" dirty="0"/>
              <a:t>” </a:t>
            </a:r>
            <a:r>
              <a:rPr lang="en-US" sz="4000" dirty="0" smtClean="0"/>
              <a:t>–</a:t>
            </a:r>
            <a:r>
              <a:rPr lang="en-US" sz="4000" dirty="0" err="1" smtClean="0"/>
              <a:t>sách</a:t>
            </a:r>
            <a:r>
              <a:rPr lang="en-US" sz="4000" dirty="0" smtClean="0"/>
              <a:t> TV3</a:t>
            </a:r>
            <a:r>
              <a:rPr lang="en-US" sz="4000" dirty="0"/>
              <a:t>/ 2 – </a:t>
            </a:r>
            <a:r>
              <a:rPr lang="en-US" sz="4000" dirty="0" err="1"/>
              <a:t>trang</a:t>
            </a:r>
            <a:r>
              <a:rPr lang="en-US" sz="4000" dirty="0"/>
              <a:t> 58 )</a:t>
            </a:r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2.Tìm </a:t>
            </a:r>
            <a:r>
              <a:rPr lang="en-US" sz="4000" dirty="0" err="1">
                <a:solidFill>
                  <a:srgbClr val="FF0000"/>
                </a:solidFill>
              </a:rPr>
              <a:t>những</a:t>
            </a:r>
            <a:r>
              <a:rPr lang="en-US" sz="4000" dirty="0">
                <a:solidFill>
                  <a:srgbClr val="FF0000"/>
                </a:solidFill>
              </a:rPr>
              <a:t> chi </a:t>
            </a:r>
            <a:r>
              <a:rPr lang="en-US" sz="4000" dirty="0" err="1">
                <a:solidFill>
                  <a:srgbClr val="FF0000"/>
                </a:solidFill>
              </a:rPr>
              <a:t>tiết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miêu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tả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cảnh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tượng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sôi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động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của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hội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vật</a:t>
            </a:r>
            <a:r>
              <a:rPr lang="en-US" sz="4000" dirty="0">
                <a:solidFill>
                  <a:srgbClr val="FF0000"/>
                </a:solidFill>
              </a:rPr>
              <a:t> 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96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Bàn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,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hào</a:t>
            </a:r>
            <a:r>
              <a:rPr lang="en-US" b="1" dirty="0"/>
              <a:t>,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Đọc</a:t>
            </a:r>
            <a:r>
              <a:rPr lang="en-US" b="1" dirty="0"/>
              <a:t>, </a:t>
            </a:r>
            <a:r>
              <a:rPr lang="en-US" b="1" dirty="0" err="1"/>
              <a:t>viết</a:t>
            </a:r>
            <a:r>
              <a:rPr lang="en-US" b="1" dirty="0"/>
              <a:t>, </a:t>
            </a:r>
            <a:r>
              <a:rPr lang="en-US" b="1" dirty="0" err="1"/>
              <a:t>thăm</a:t>
            </a:r>
            <a:r>
              <a:rPr lang="en-US" b="1" dirty="0"/>
              <a:t> </a:t>
            </a:r>
            <a:r>
              <a:rPr lang="en-US" b="1" dirty="0" err="1"/>
              <a:t>hỏi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Bò</a:t>
            </a:r>
            <a:r>
              <a:rPr lang="en-US" b="1" dirty="0"/>
              <a:t>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chuyển</a:t>
            </a:r>
            <a:r>
              <a:rPr lang="en-US" b="1" dirty="0"/>
              <a:t>,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endParaRPr lang="en-US" b="1" dirty="0"/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dạy</a:t>
            </a:r>
            <a:r>
              <a:rPr lang="en-US" b="1" dirty="0"/>
              <a:t>, </a:t>
            </a:r>
            <a:r>
              <a:rPr lang="en-US" b="1" dirty="0" err="1"/>
              <a:t>nhẹ</a:t>
            </a:r>
            <a:r>
              <a:rPr lang="en-US" b="1" dirty="0"/>
              <a:t> </a:t>
            </a:r>
            <a:r>
              <a:rPr lang="en-US" b="1" dirty="0" err="1"/>
              <a:t>nhàng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6.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chỉ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gũi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cha </a:t>
            </a:r>
            <a:r>
              <a:rPr lang="en-US" b="1" dirty="0" err="1"/>
              <a:t>mẹ</a:t>
            </a:r>
            <a:r>
              <a:rPr lang="en-US" b="1" dirty="0"/>
              <a:t>,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 smtClean="0"/>
              <a:t>dân</a:t>
            </a:r>
            <a:endParaRPr lang="en-US" b="1" dirty="0" smtClean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ông</a:t>
            </a:r>
            <a:r>
              <a:rPr lang="en-US" b="1" dirty="0"/>
              <a:t> </a:t>
            </a:r>
            <a:r>
              <a:rPr lang="en-US" b="1" dirty="0" err="1"/>
              <a:t>bà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anh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bảo</a:t>
            </a:r>
            <a:r>
              <a:rPr lang="en-US" b="1" dirty="0"/>
              <a:t> </a:t>
            </a:r>
            <a:r>
              <a:rPr lang="en-US" b="1" dirty="0" err="1"/>
              <a:t>mẫu</a:t>
            </a:r>
            <a:r>
              <a:rPr lang="en-US" b="1" dirty="0"/>
              <a:t>,…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7.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nghĩa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“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thiếu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ngón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trái</a:t>
            </a:r>
            <a:r>
              <a:rPr lang="en-US" b="1" dirty="0" smtClean="0"/>
              <a:t>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:……………………….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8.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“</a:t>
            </a:r>
            <a:r>
              <a:rPr lang="en-US" b="1" dirty="0" err="1"/>
              <a:t>Thưa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,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tiên</a:t>
            </a:r>
            <a:r>
              <a:rPr lang="en-US" b="1" dirty="0"/>
              <a:t> </a:t>
            </a:r>
            <a:r>
              <a:rPr lang="en-US" b="1" dirty="0" err="1"/>
              <a:t>đang</a:t>
            </a:r>
            <a:r>
              <a:rPr lang="en-US" b="1" dirty="0"/>
              <a:t>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đũa</a:t>
            </a:r>
            <a:r>
              <a:rPr lang="en-US" b="1" dirty="0"/>
              <a:t> </a:t>
            </a:r>
            <a:r>
              <a:rPr lang="en-US" b="1" dirty="0" err="1"/>
              <a:t>thần</a:t>
            </a:r>
            <a:r>
              <a:rPr lang="en-US" b="1" dirty="0"/>
              <a:t> </a:t>
            </a:r>
            <a:r>
              <a:rPr lang="en-US" b="1" dirty="0" err="1"/>
              <a:t>chữa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,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ấy</a:t>
            </a:r>
            <a:r>
              <a:rPr lang="en-US" b="1" dirty="0"/>
              <a:t> </a:t>
            </a:r>
            <a:r>
              <a:rPr lang="en-US" b="1" dirty="0" err="1"/>
              <a:t>cũng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 smtClean="0"/>
              <a:t>.”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xưng</a:t>
            </a:r>
            <a:r>
              <a:rPr lang="en-US" b="1" dirty="0"/>
              <a:t> </a:t>
            </a:r>
            <a:r>
              <a:rPr lang="en-US" b="1" dirty="0" err="1"/>
              <a:t>hô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:………………......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2059" y="99060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52400" y="388620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9.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danh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, 1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 </a:t>
            </a:r>
            <a:r>
              <a:rPr lang="en-US" b="1" dirty="0" err="1">
                <a:solidFill>
                  <a:srgbClr val="FF0000"/>
                </a:solidFill>
              </a:rPr>
              <a:t>Nghe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mắt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sáng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lên</a:t>
            </a:r>
            <a:r>
              <a:rPr lang="en-US" b="1" dirty="0">
                <a:solidFill>
                  <a:srgbClr val="FF0000"/>
                </a:solidFill>
              </a:rPr>
              <a:t>, Na </a:t>
            </a:r>
            <a:r>
              <a:rPr lang="en-US" b="1" dirty="0" err="1">
                <a:solidFill>
                  <a:srgbClr val="FF0000"/>
                </a:solidFill>
              </a:rPr>
              <a:t>vui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lắm</a:t>
            </a:r>
            <a:r>
              <a:rPr lang="en-US" b="1" dirty="0" smtClean="0">
                <a:solidFill>
                  <a:srgbClr val="FF0000"/>
                </a:solidFill>
              </a:rPr>
              <a:t>.”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:………………………. </a:t>
            </a:r>
          </a:p>
          <a:p>
            <a:pPr>
              <a:buNone/>
            </a:pPr>
            <a:r>
              <a:rPr lang="en-US" b="1" dirty="0" smtClean="0"/>
              <a:t>	1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:…………………... 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…..</a:t>
            </a:r>
            <a:r>
              <a:rPr lang="en-US" b="1" dirty="0" err="1">
                <a:solidFill>
                  <a:srgbClr val="FF0000"/>
                </a:solidFill>
              </a:rPr>
              <a:t>nên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nói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87653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942977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00200" y="228600"/>
            <a:ext cx="6264696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lớp</a:t>
            </a:r>
            <a:r>
              <a:rPr lang="en-US" b="1" dirty="0" smtClean="0"/>
              <a:t> 4, 5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086890"/>
              </p:ext>
            </p:extLst>
          </p:nvPr>
        </p:nvGraphicFramePr>
        <p:xfrm>
          <a:off x="76200" y="1371600"/>
          <a:ext cx="8915400" cy="535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380"/>
                <a:gridCol w="2185472"/>
                <a:gridCol w="2177247"/>
                <a:gridCol w="2428301"/>
              </a:tblGrid>
              <a:tr h="72239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( 40%)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1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1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  ( 30%)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1,5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1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3 ( 20%)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86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 ( 10%)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0,5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396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4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977273"/>
              </p:ext>
            </p:extLst>
          </p:nvPr>
        </p:nvGraphicFramePr>
        <p:xfrm>
          <a:off x="119449" y="685800"/>
          <a:ext cx="8991600" cy="313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537"/>
                <a:gridCol w="2204151"/>
                <a:gridCol w="2195856"/>
                <a:gridCol w="2449056"/>
              </a:tblGrid>
              <a:tr h="4175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67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335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7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2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" y="30480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     </a:t>
            </a:r>
            <a:endParaRPr lang="en-US" sz="54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72123"/>
              </p:ext>
            </p:extLst>
          </p:nvPr>
        </p:nvGraphicFramePr>
        <p:xfrm>
          <a:off x="152400" y="2286000"/>
          <a:ext cx="8991600" cy="353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999"/>
                <a:gridCol w="2009361"/>
                <a:gridCol w="2339871"/>
                <a:gridCol w="2270369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hiểu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( 40%)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1,5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2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1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2  ( 30%)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11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3 ( 20%)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39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Mức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  ( 10%)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 0,5điểm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151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Đối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 </a:t>
            </a:r>
            <a:r>
              <a:rPr lang="en-US" b="1" dirty="0" smtClean="0"/>
              <a:t>2,3 - </a:t>
            </a:r>
            <a:r>
              <a:rPr lang="en-US" b="1" dirty="0" err="1"/>
              <a:t>lớp</a:t>
            </a:r>
            <a:r>
              <a:rPr lang="en-US" b="1" dirty="0"/>
              <a:t> 1 (HKII</a:t>
            </a:r>
            <a:r>
              <a:rPr lang="en-US" sz="5400" b="1" dirty="0"/>
              <a:t>)</a:t>
            </a:r>
            <a:br>
              <a:rPr lang="en-US" sz="5400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5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2077691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err="1">
                <a:solidFill>
                  <a:srgbClr val="C00000"/>
                </a:solidFill>
              </a:rPr>
              <a:t>Mức</a:t>
            </a:r>
            <a:r>
              <a:rPr lang="en-US" sz="4000" b="1" dirty="0">
                <a:solidFill>
                  <a:srgbClr val="C00000"/>
                </a:solidFill>
              </a:rPr>
              <a:t> 2 (</a:t>
            </a:r>
            <a:r>
              <a:rPr lang="en-US" sz="4000" b="1" dirty="0" err="1">
                <a:solidFill>
                  <a:srgbClr val="C00000"/>
                </a:solidFill>
              </a:rPr>
              <a:t>Hiểu</a:t>
            </a:r>
            <a:r>
              <a:rPr lang="en-US" sz="4000" b="1" dirty="0">
                <a:solidFill>
                  <a:srgbClr val="C00000"/>
                </a:solidFill>
              </a:rPr>
              <a:t>) :</a:t>
            </a:r>
            <a:r>
              <a:rPr lang="en-US" sz="4000" dirty="0" err="1">
                <a:solidFill>
                  <a:srgbClr val="C00000"/>
                </a:solidFill>
              </a:rPr>
              <a:t>Câu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hỏi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yêu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cầu</a:t>
            </a:r>
            <a:r>
              <a:rPr lang="en-US" sz="4000" dirty="0">
                <a:solidFill>
                  <a:srgbClr val="C00000"/>
                </a:solidFill>
              </a:rPr>
              <a:t> HS </a:t>
            </a:r>
            <a:r>
              <a:rPr lang="en-US" sz="4000" dirty="0" err="1">
                <a:solidFill>
                  <a:srgbClr val="C00000"/>
                </a:solidFill>
              </a:rPr>
              <a:t>phải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dựa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vào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ngữ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cảnh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suy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luận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để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cắt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nghĩa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9252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*</a:t>
            </a:r>
            <a:r>
              <a:rPr lang="fr-FR" sz="4000" dirty="0" err="1" smtClean="0"/>
              <a:t>Bài</a:t>
            </a:r>
            <a:r>
              <a:rPr lang="fr-FR" sz="4000" dirty="0" smtClean="0"/>
              <a:t>:</a:t>
            </a:r>
            <a:r>
              <a:rPr lang="en-US" sz="4000" dirty="0" err="1" smtClean="0">
                <a:solidFill>
                  <a:schemeClr val="accent1"/>
                </a:solidFill>
              </a:rPr>
              <a:t>Chiếc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bút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err="1">
                <a:solidFill>
                  <a:schemeClr val="accent1"/>
                </a:solidFill>
              </a:rPr>
              <a:t>mực</a:t>
            </a: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smtClean="0"/>
              <a:t>–T. </a:t>
            </a:r>
            <a:r>
              <a:rPr lang="en-US" sz="4000" dirty="0" err="1"/>
              <a:t>Việt</a:t>
            </a:r>
            <a:r>
              <a:rPr lang="en-US" sz="4000" dirty="0"/>
              <a:t> </a:t>
            </a:r>
            <a:r>
              <a:rPr lang="en-US" sz="4000" dirty="0" smtClean="0"/>
              <a:t>2/1trang </a:t>
            </a:r>
            <a:r>
              <a:rPr lang="en-US" sz="4000" dirty="0"/>
              <a:t>40)</a:t>
            </a:r>
          </a:p>
          <a:p>
            <a:r>
              <a:rPr lang="fr-FR" sz="4000" i="1" dirty="0" smtClean="0"/>
              <a:t>  </a:t>
            </a:r>
            <a:r>
              <a:rPr lang="fr-FR" sz="4000" dirty="0" err="1" smtClean="0">
                <a:solidFill>
                  <a:srgbClr val="FF0000"/>
                </a:solidFill>
              </a:rPr>
              <a:t>Câu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</a:rPr>
              <a:t>hỏi</a:t>
            </a:r>
            <a:r>
              <a:rPr lang="fr-FR" sz="4000" dirty="0" smtClean="0">
                <a:solidFill>
                  <a:srgbClr val="FF0000"/>
                </a:solidFill>
              </a:rPr>
              <a:t> 5 : </a:t>
            </a:r>
            <a:r>
              <a:rPr lang="fr-FR" sz="4000" dirty="0" err="1" smtClean="0">
                <a:solidFill>
                  <a:srgbClr val="FF0000"/>
                </a:solidFill>
              </a:rPr>
              <a:t>Vì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sao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cô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giáo</a:t>
            </a:r>
            <a:r>
              <a:rPr lang="fr-FR" sz="4000" dirty="0">
                <a:solidFill>
                  <a:srgbClr val="FF0000"/>
                </a:solidFill>
              </a:rPr>
              <a:t> </a:t>
            </a:r>
            <a:r>
              <a:rPr lang="fr-FR" sz="4000" dirty="0" err="1">
                <a:solidFill>
                  <a:srgbClr val="FF0000"/>
                </a:solidFill>
              </a:rPr>
              <a:t>khen</a:t>
            </a:r>
            <a:r>
              <a:rPr lang="fr-FR" sz="4000" dirty="0">
                <a:solidFill>
                  <a:srgbClr val="FF0000"/>
                </a:solidFill>
              </a:rPr>
              <a:t> Mai ?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089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err="1" smtClean="0"/>
              <a:t>Mức</a:t>
            </a:r>
            <a:r>
              <a:rPr lang="en-US" sz="4000" b="1" dirty="0" smtClean="0"/>
              <a:t> </a:t>
            </a:r>
            <a:r>
              <a:rPr lang="en-US" sz="4000" b="1" dirty="0"/>
              <a:t>3 (</a:t>
            </a:r>
            <a:r>
              <a:rPr lang="en-US" sz="4000" b="1" dirty="0" err="1"/>
              <a:t>Vận</a:t>
            </a:r>
            <a:r>
              <a:rPr lang="en-US" sz="4000" b="1" dirty="0"/>
              <a:t> </a:t>
            </a:r>
            <a:r>
              <a:rPr lang="en-US" sz="4000" b="1" dirty="0" err="1" smtClean="0"/>
              <a:t>dụng</a:t>
            </a:r>
            <a:r>
              <a:rPr lang="en-US" sz="4000" b="1" dirty="0" smtClean="0"/>
              <a:t>)</a:t>
            </a:r>
            <a:r>
              <a:rPr lang="en-US" sz="4000" b="1" dirty="0" smtClean="0">
                <a:solidFill>
                  <a:srgbClr val="C00000"/>
                </a:solidFill>
              </a:rPr>
              <a:t>: </a:t>
            </a:r>
            <a:r>
              <a:rPr lang="en-US" sz="4000" dirty="0" err="1">
                <a:solidFill>
                  <a:srgbClr val="C00000"/>
                </a:solidFill>
              </a:rPr>
              <a:t>Câu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hỏi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yêu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cầu</a:t>
            </a:r>
            <a:r>
              <a:rPr lang="en-US" sz="4000" dirty="0">
                <a:solidFill>
                  <a:srgbClr val="C00000"/>
                </a:solidFill>
              </a:rPr>
              <a:t> HS </a:t>
            </a:r>
            <a:r>
              <a:rPr lang="en-US" sz="4000" dirty="0" err="1">
                <a:solidFill>
                  <a:srgbClr val="C00000"/>
                </a:solidFill>
              </a:rPr>
              <a:t>đánh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giá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giá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trị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nội</a:t>
            </a:r>
            <a:r>
              <a:rPr lang="en-US" sz="4000" dirty="0">
                <a:solidFill>
                  <a:srgbClr val="C00000"/>
                </a:solidFill>
              </a:rPr>
              <a:t> dung </a:t>
            </a:r>
            <a:r>
              <a:rPr lang="en-US" sz="4000" dirty="0" err="1">
                <a:solidFill>
                  <a:srgbClr val="C00000"/>
                </a:solidFill>
              </a:rPr>
              <a:t>của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văn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bản</a:t>
            </a:r>
            <a:r>
              <a:rPr lang="en-US" sz="4000" dirty="0">
                <a:solidFill>
                  <a:srgbClr val="C00000"/>
                </a:solidFill>
              </a:rPr>
              <a:t>; </a:t>
            </a:r>
            <a:r>
              <a:rPr lang="en-US" sz="4000" dirty="0" err="1">
                <a:solidFill>
                  <a:srgbClr val="C00000"/>
                </a:solidFill>
              </a:rPr>
              <a:t>lí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giải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hoặc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giải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quyết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các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tình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huống</a:t>
            </a:r>
            <a:r>
              <a:rPr lang="en-US" sz="4000" dirty="0" smtClean="0">
                <a:solidFill>
                  <a:srgbClr val="C00000"/>
                </a:solidFill>
              </a:rPr>
              <a:t> /</a:t>
            </a:r>
            <a:r>
              <a:rPr lang="en-US" sz="4000" dirty="0" err="1" smtClean="0">
                <a:solidFill>
                  <a:srgbClr val="C00000"/>
                </a:solidFill>
              </a:rPr>
              <a:t>vấn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đề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tương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tự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như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tình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huống</a:t>
            </a:r>
            <a:r>
              <a:rPr lang="en-US" sz="4000" dirty="0" smtClean="0">
                <a:solidFill>
                  <a:srgbClr val="C00000"/>
                </a:solidFill>
              </a:rPr>
              <a:t>/</a:t>
            </a:r>
            <a:r>
              <a:rPr lang="en-US" sz="4000" dirty="0" err="1" smtClean="0">
                <a:solidFill>
                  <a:srgbClr val="C00000"/>
                </a:solidFill>
              </a:rPr>
              <a:t>vấn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đề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trong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văn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bản</a:t>
            </a:r>
            <a:r>
              <a:rPr lang="en-US" sz="4000" dirty="0" smtClean="0">
                <a:solidFill>
                  <a:srgbClr val="C00000"/>
                </a:solidFill>
              </a:rPr>
              <a:t>. 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654" y="2590800"/>
            <a:ext cx="9177654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/>
              <a:t>“</a:t>
            </a:r>
            <a:r>
              <a:rPr lang="en-US" sz="3600" dirty="0" err="1">
                <a:solidFill>
                  <a:srgbClr val="0070C0"/>
                </a:solidFill>
              </a:rPr>
              <a:t>Những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hạt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err="1">
                <a:solidFill>
                  <a:srgbClr val="0070C0"/>
                </a:solidFill>
              </a:rPr>
              <a:t>thóc</a:t>
            </a:r>
            <a:r>
              <a:rPr lang="en-US" sz="3600" dirty="0">
                <a:solidFill>
                  <a:srgbClr val="0070C0"/>
                </a:solidFill>
              </a:rPr>
              <a:t> giống</a:t>
            </a:r>
            <a:r>
              <a:rPr lang="en-US" sz="3600" dirty="0" smtClean="0"/>
              <a:t>”-TV4/1- </a:t>
            </a:r>
            <a:r>
              <a:rPr lang="en-US" sz="3600" dirty="0" err="1"/>
              <a:t>trang</a:t>
            </a:r>
            <a:r>
              <a:rPr lang="en-US" sz="3600" dirty="0"/>
              <a:t> </a:t>
            </a:r>
            <a:r>
              <a:rPr lang="en-US" sz="3600" dirty="0" smtClean="0"/>
              <a:t>46</a:t>
            </a:r>
            <a:endParaRPr lang="en-US" sz="3600" dirty="0"/>
          </a:p>
          <a:p>
            <a:pPr marL="0" indent="0">
              <a:buNone/>
            </a:pPr>
            <a:r>
              <a:rPr lang="en-US" sz="3600" i="1" dirty="0" smtClean="0"/>
              <a:t>    </a:t>
            </a:r>
            <a:r>
              <a:rPr lang="en-US" sz="3600" dirty="0" err="1" smtClean="0">
                <a:solidFill>
                  <a:srgbClr val="C00000"/>
                </a:solidFill>
              </a:rPr>
              <a:t>Câu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hỏi</a:t>
            </a:r>
            <a:r>
              <a:rPr lang="en-US" sz="3600" dirty="0" smtClean="0">
                <a:solidFill>
                  <a:srgbClr val="C00000"/>
                </a:solidFill>
              </a:rPr>
              <a:t> 4: Theo </a:t>
            </a:r>
            <a:r>
              <a:rPr lang="en-US" sz="3600" dirty="0" err="1">
                <a:solidFill>
                  <a:srgbClr val="C00000"/>
                </a:solidFill>
              </a:rPr>
              <a:t>em</a:t>
            </a:r>
            <a:r>
              <a:rPr lang="en-US" sz="3600" dirty="0">
                <a:solidFill>
                  <a:srgbClr val="C00000"/>
                </a:solidFill>
              </a:rPr>
              <a:t>, </a:t>
            </a:r>
            <a:r>
              <a:rPr lang="en-US" sz="3600" dirty="0" err="1">
                <a:solidFill>
                  <a:srgbClr val="C00000"/>
                </a:solidFill>
              </a:rPr>
              <a:t>vì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sao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người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trung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thực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là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người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đáng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err="1">
                <a:solidFill>
                  <a:srgbClr val="C00000"/>
                </a:solidFill>
              </a:rPr>
              <a:t>quý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3600" dirty="0" smtClean="0"/>
              <a:t>* </a:t>
            </a:r>
            <a:r>
              <a:rPr lang="en-US" sz="3600" dirty="0" err="1" smtClean="0"/>
              <a:t>Bài</a:t>
            </a:r>
            <a:r>
              <a:rPr lang="en-US" sz="3600" dirty="0" smtClean="0"/>
              <a:t> “</a:t>
            </a:r>
            <a:r>
              <a:rPr lang="en-US" sz="3600" dirty="0" err="1" smtClean="0">
                <a:solidFill>
                  <a:schemeClr val="tx2"/>
                </a:solidFill>
              </a:rPr>
              <a:t>Tuổi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</a:rPr>
              <a:t>ngựa</a:t>
            </a:r>
            <a:r>
              <a:rPr lang="en-US" sz="3600" dirty="0" smtClean="0">
                <a:solidFill>
                  <a:schemeClr val="tx2"/>
                </a:solidFill>
              </a:rPr>
              <a:t>” </a:t>
            </a:r>
            <a:r>
              <a:rPr lang="en-US" sz="3600" dirty="0"/>
              <a:t>– TV4/ - </a:t>
            </a:r>
            <a:r>
              <a:rPr lang="en-US" sz="3600" dirty="0" err="1"/>
              <a:t>trang</a:t>
            </a:r>
            <a:r>
              <a:rPr lang="en-US" sz="3600" dirty="0"/>
              <a:t> 149 </a:t>
            </a:r>
          </a:p>
          <a:p>
            <a:pPr marL="0" indent="0">
              <a:buNone/>
            </a:pPr>
            <a:r>
              <a:rPr lang="en-US" sz="3600" dirty="0" smtClean="0"/>
              <a:t>    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5:  </a:t>
            </a:r>
            <a:r>
              <a:rPr lang="en-US" sz="3600" dirty="0" err="1">
                <a:solidFill>
                  <a:srgbClr val="FF0000"/>
                </a:solidFill>
              </a:rPr>
              <a:t>Nếu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vẽ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một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bức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tranh</a:t>
            </a:r>
            <a:r>
              <a:rPr lang="en-US" sz="3600" dirty="0">
                <a:solidFill>
                  <a:srgbClr val="FF0000"/>
                </a:solidFill>
              </a:rPr>
              <a:t> minh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họa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bài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thơ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này</a:t>
            </a:r>
            <a:r>
              <a:rPr lang="en-US" sz="3600" dirty="0">
                <a:solidFill>
                  <a:srgbClr val="FF0000"/>
                </a:solidFill>
              </a:rPr>
              <a:t>,  </a:t>
            </a:r>
            <a:r>
              <a:rPr lang="en-US" sz="3600" dirty="0" err="1">
                <a:solidFill>
                  <a:srgbClr val="FF0000"/>
                </a:solidFill>
              </a:rPr>
              <a:t>em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sẽ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vẽ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như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thế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nào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47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6064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*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C00000"/>
                </a:solidFill>
              </a:rPr>
              <a:t>   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5/2 –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20)</a:t>
            </a:r>
          </a:p>
          <a:p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0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62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VỀ  KIẾN THỨC TIẾNG VIỆT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Mức</a:t>
            </a:r>
            <a:r>
              <a:rPr lang="en-US" b="1" dirty="0" smtClean="0"/>
              <a:t> </a:t>
            </a:r>
            <a:r>
              <a:rPr lang="en-US" b="1" dirty="0"/>
              <a:t>1 (</a:t>
            </a:r>
            <a:r>
              <a:rPr lang="en-US" b="1" dirty="0" err="1"/>
              <a:t>Biết</a:t>
            </a:r>
            <a:r>
              <a:rPr lang="en-US" b="1" dirty="0"/>
              <a:t>): </a:t>
            </a:r>
            <a:r>
              <a:rPr lang="en-US" dirty="0" err="1">
                <a:solidFill>
                  <a:srgbClr val="FF0000"/>
                </a:solidFill>
              </a:rPr>
              <a:t>Nhận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biết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hoặc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nêu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được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định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nghĩa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vị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kiểu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loại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vị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đó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*</a:t>
            </a:r>
            <a:r>
              <a:rPr lang="en-US" sz="16000" u="sng" dirty="0" err="1" smtClean="0"/>
              <a:t>Ví</a:t>
            </a:r>
            <a:r>
              <a:rPr lang="en-US" sz="16000" u="sng" dirty="0" smtClean="0"/>
              <a:t> </a:t>
            </a:r>
            <a:r>
              <a:rPr lang="en-US" sz="16000" u="sng" dirty="0" err="1"/>
              <a:t>dụ</a:t>
            </a:r>
            <a:r>
              <a:rPr lang="en-US" sz="16000" u="sng" dirty="0"/>
              <a:t>:</a:t>
            </a:r>
          </a:p>
          <a:p>
            <a:pPr marL="0" indent="0">
              <a:buNone/>
            </a:pPr>
            <a:r>
              <a:rPr lang="en-US" sz="16000" dirty="0" smtClean="0"/>
              <a:t>1.</a:t>
            </a:r>
            <a:r>
              <a:rPr lang="en-US" sz="16000" dirty="0" smtClean="0">
                <a:solidFill>
                  <a:srgbClr val="0070C0"/>
                </a:solidFill>
              </a:rPr>
              <a:t>Tìm (</a:t>
            </a:r>
            <a:r>
              <a:rPr lang="en-US" sz="16000" dirty="0" err="1" smtClean="0">
                <a:solidFill>
                  <a:srgbClr val="0070C0"/>
                </a:solidFill>
              </a:rPr>
              <a:t>gạch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>
                <a:solidFill>
                  <a:srgbClr val="0070C0"/>
                </a:solidFill>
              </a:rPr>
              <a:t>dưới</a:t>
            </a:r>
            <a:r>
              <a:rPr lang="en-US" sz="16000" dirty="0" smtClean="0">
                <a:solidFill>
                  <a:srgbClr val="0070C0"/>
                </a:solidFill>
              </a:rPr>
              <a:t>, </a:t>
            </a:r>
            <a:r>
              <a:rPr lang="en-US" sz="16000" dirty="0" err="1" smtClean="0">
                <a:solidFill>
                  <a:srgbClr val="0070C0"/>
                </a:solidFill>
              </a:rPr>
              <a:t>ghi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>
                <a:solidFill>
                  <a:srgbClr val="0070C0"/>
                </a:solidFill>
              </a:rPr>
              <a:t>lại</a:t>
            </a:r>
            <a:r>
              <a:rPr lang="en-US" sz="16000" dirty="0" smtClean="0">
                <a:solidFill>
                  <a:srgbClr val="0070C0"/>
                </a:solidFill>
              </a:rPr>
              <a:t>) </a:t>
            </a:r>
            <a:r>
              <a:rPr lang="en-US" sz="16000" dirty="0" err="1" smtClean="0">
                <a:solidFill>
                  <a:srgbClr val="0070C0"/>
                </a:solidFill>
              </a:rPr>
              <a:t>chủ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>
                <a:solidFill>
                  <a:srgbClr val="0070C0"/>
                </a:solidFill>
              </a:rPr>
              <a:t>ngữ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/>
              <a:t>trong</a:t>
            </a:r>
            <a:r>
              <a:rPr lang="en-US" sz="16000" dirty="0" smtClean="0"/>
              <a:t> </a:t>
            </a:r>
            <a:r>
              <a:rPr lang="en-US" sz="16000" dirty="0" err="1" smtClean="0"/>
              <a:t>câu</a:t>
            </a:r>
            <a:r>
              <a:rPr lang="en-US" sz="16000" dirty="0" smtClean="0"/>
              <a:t> </a:t>
            </a:r>
            <a:r>
              <a:rPr lang="en-US" sz="16000" dirty="0" err="1" smtClean="0"/>
              <a:t>sau</a:t>
            </a:r>
            <a:r>
              <a:rPr lang="en-US" sz="16000" dirty="0" smtClean="0"/>
              <a:t> </a:t>
            </a:r>
          </a:p>
          <a:p>
            <a:pPr marL="0" indent="0">
              <a:buNone/>
            </a:pPr>
            <a:r>
              <a:rPr lang="en-US" sz="16000" dirty="0" smtClean="0"/>
              <a:t>         </a:t>
            </a:r>
            <a:r>
              <a:rPr lang="en-US" sz="16000" dirty="0" err="1" smtClean="0"/>
              <a:t>Trên</a:t>
            </a:r>
            <a:r>
              <a:rPr lang="en-US" sz="16000" dirty="0" smtClean="0"/>
              <a:t> </a:t>
            </a:r>
            <a:r>
              <a:rPr lang="en-US" sz="16000" dirty="0" err="1" smtClean="0"/>
              <a:t>bờ</a:t>
            </a:r>
            <a:r>
              <a:rPr lang="en-US" sz="16000" dirty="0" smtClean="0"/>
              <a:t>, </a:t>
            </a:r>
            <a:r>
              <a:rPr lang="en-US" sz="16000" dirty="0" err="1" smtClean="0"/>
              <a:t>tiếng</a:t>
            </a:r>
            <a:r>
              <a:rPr lang="en-US" sz="16000" dirty="0" smtClean="0"/>
              <a:t> </a:t>
            </a:r>
            <a:r>
              <a:rPr lang="en-US" sz="16000" dirty="0" err="1" smtClean="0"/>
              <a:t>trống</a:t>
            </a:r>
            <a:r>
              <a:rPr lang="en-US" sz="16000" dirty="0" smtClean="0"/>
              <a:t> </a:t>
            </a:r>
            <a:r>
              <a:rPr lang="en-US" sz="16000" dirty="0" err="1" smtClean="0"/>
              <a:t>càng</a:t>
            </a:r>
            <a:r>
              <a:rPr lang="en-US" sz="16000" dirty="0" smtClean="0"/>
              <a:t> </a:t>
            </a:r>
            <a:r>
              <a:rPr lang="en-US" sz="16000" dirty="0" err="1" smtClean="0"/>
              <a:t>thúc</a:t>
            </a:r>
            <a:r>
              <a:rPr lang="en-US" sz="16000" dirty="0" smtClean="0"/>
              <a:t> </a:t>
            </a:r>
            <a:r>
              <a:rPr lang="en-US" sz="16000" dirty="0" err="1" smtClean="0"/>
              <a:t>dữ</a:t>
            </a:r>
            <a:r>
              <a:rPr lang="en-US" sz="16000" dirty="0" smtClean="0"/>
              <a:t> </a:t>
            </a:r>
            <a:r>
              <a:rPr lang="en-US" sz="16000" dirty="0" err="1" smtClean="0"/>
              <a:t>dội</a:t>
            </a:r>
            <a:r>
              <a:rPr lang="en-US" sz="16000" dirty="0" smtClean="0"/>
              <a:t>.</a:t>
            </a:r>
          </a:p>
          <a:p>
            <a:pPr marL="0" indent="0">
              <a:buNone/>
            </a:pPr>
            <a:r>
              <a:rPr lang="en-US" sz="16000" dirty="0" smtClean="0"/>
              <a:t>……………………………………………</a:t>
            </a:r>
          </a:p>
          <a:p>
            <a:pPr marL="0" indent="0">
              <a:buNone/>
            </a:pPr>
            <a:r>
              <a:rPr lang="en-US" sz="16000" dirty="0" smtClean="0"/>
              <a:t>2.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“ </a:t>
            </a:r>
            <a:r>
              <a:rPr lang="en-US" sz="16000" dirty="0" err="1" smtClean="0">
                <a:solidFill>
                  <a:srgbClr val="0070C0"/>
                </a:solidFill>
              </a:rPr>
              <a:t>hối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>
                <a:solidFill>
                  <a:srgbClr val="0070C0"/>
                </a:solidFill>
              </a:rPr>
              <a:t>hận</a:t>
            </a:r>
            <a:r>
              <a:rPr lang="en-US" sz="16000" dirty="0" smtClean="0"/>
              <a:t>” </a:t>
            </a:r>
            <a:r>
              <a:rPr lang="en-US" sz="16000" dirty="0" err="1" smtClean="0"/>
              <a:t>trong</a:t>
            </a:r>
            <a:r>
              <a:rPr lang="en-US" sz="16000" dirty="0" smtClean="0"/>
              <a:t> </a:t>
            </a:r>
            <a:r>
              <a:rPr lang="en-US" sz="16000" dirty="0" err="1" smtClean="0"/>
              <a:t>câu</a:t>
            </a:r>
            <a:r>
              <a:rPr lang="en-US" sz="16000" dirty="0" smtClean="0"/>
              <a:t> “ </a:t>
            </a:r>
            <a:r>
              <a:rPr lang="en-US" sz="16000" dirty="0" err="1" smtClean="0"/>
              <a:t>Anh</a:t>
            </a:r>
            <a:r>
              <a:rPr lang="en-US" sz="16000" dirty="0" smtClean="0"/>
              <a:t> ta </a:t>
            </a:r>
            <a:r>
              <a:rPr lang="en-US" sz="16000" dirty="0" err="1" smtClean="0">
                <a:solidFill>
                  <a:srgbClr val="0070C0"/>
                </a:solidFill>
              </a:rPr>
              <a:t>hối</a:t>
            </a:r>
            <a:r>
              <a:rPr lang="en-US" sz="16000" dirty="0" smtClean="0">
                <a:solidFill>
                  <a:srgbClr val="0070C0"/>
                </a:solidFill>
              </a:rPr>
              <a:t> </a:t>
            </a:r>
            <a:r>
              <a:rPr lang="en-US" sz="16000" dirty="0" err="1" smtClean="0">
                <a:solidFill>
                  <a:srgbClr val="0070C0"/>
                </a:solidFill>
              </a:rPr>
              <a:t>hận</a:t>
            </a:r>
            <a:r>
              <a:rPr lang="en-US" sz="16000" dirty="0" smtClean="0">
                <a:solidFill>
                  <a:srgbClr val="0070C0"/>
                </a:solidFill>
              </a:rPr>
              <a:t>, </a:t>
            </a:r>
            <a:r>
              <a:rPr lang="en-US" sz="16000" dirty="0" err="1" smtClean="0"/>
              <a:t>nước</a:t>
            </a:r>
            <a:r>
              <a:rPr lang="en-US" sz="16000" dirty="0" smtClean="0"/>
              <a:t> </a:t>
            </a:r>
            <a:r>
              <a:rPr lang="en-US" sz="16000" dirty="0" err="1" smtClean="0"/>
              <a:t>mắt</a:t>
            </a:r>
            <a:r>
              <a:rPr lang="en-US" sz="16000" dirty="0" smtClean="0"/>
              <a:t> </a:t>
            </a:r>
            <a:r>
              <a:rPr lang="en-US" sz="16000" dirty="0" err="1" smtClean="0"/>
              <a:t>chảy</a:t>
            </a:r>
            <a:r>
              <a:rPr lang="en-US" sz="16000" dirty="0" smtClean="0"/>
              <a:t> </a:t>
            </a:r>
            <a:r>
              <a:rPr lang="en-US" sz="16000" dirty="0" err="1" smtClean="0"/>
              <a:t>ròng</a:t>
            </a:r>
            <a:r>
              <a:rPr lang="en-US" sz="16000" dirty="0" smtClean="0"/>
              <a:t> </a:t>
            </a:r>
            <a:r>
              <a:rPr lang="en-US" sz="16000" dirty="0" err="1" smtClean="0"/>
              <a:t>ròng</a:t>
            </a:r>
            <a:r>
              <a:rPr lang="en-US" sz="16000" dirty="0" smtClean="0"/>
              <a:t>, </a:t>
            </a:r>
            <a:r>
              <a:rPr lang="en-US" sz="16000" dirty="0" err="1" smtClean="0"/>
              <a:t>buông</a:t>
            </a:r>
            <a:r>
              <a:rPr lang="en-US" sz="16000" dirty="0" smtClean="0"/>
              <a:t> </a:t>
            </a:r>
            <a:r>
              <a:rPr lang="en-US" sz="16000" dirty="0" err="1" smtClean="0"/>
              <a:t>đũa</a:t>
            </a:r>
            <a:r>
              <a:rPr lang="en-US" sz="16000" dirty="0" smtClean="0"/>
              <a:t> </a:t>
            </a:r>
            <a:r>
              <a:rPr lang="en-US" sz="16000" dirty="0" err="1" smtClean="0"/>
              <a:t>chạy</a:t>
            </a:r>
            <a:r>
              <a:rPr lang="en-US" sz="16000" dirty="0" smtClean="0"/>
              <a:t> </a:t>
            </a:r>
            <a:r>
              <a:rPr lang="en-US" sz="16000" dirty="0" err="1" smtClean="0"/>
              <a:t>ra</a:t>
            </a:r>
            <a:r>
              <a:rPr lang="en-US" sz="16000" dirty="0" smtClean="0"/>
              <a:t> </a:t>
            </a:r>
            <a:r>
              <a:rPr lang="en-US" sz="16000" dirty="0" err="1" smtClean="0"/>
              <a:t>sông</a:t>
            </a:r>
            <a:r>
              <a:rPr lang="en-US" sz="16000" dirty="0" smtClean="0"/>
              <a:t> </a:t>
            </a:r>
            <a:r>
              <a:rPr lang="en-US" sz="16000" dirty="0" err="1" smtClean="0"/>
              <a:t>tìm</a:t>
            </a:r>
            <a:r>
              <a:rPr lang="en-US" sz="16000" dirty="0" smtClean="0"/>
              <a:t> </a:t>
            </a:r>
            <a:r>
              <a:rPr lang="en-US" sz="16000" dirty="0" err="1" smtClean="0"/>
              <a:t>anh</a:t>
            </a:r>
            <a:r>
              <a:rPr lang="en-US" sz="16000" dirty="0" smtClean="0"/>
              <a:t> </a:t>
            </a:r>
            <a:r>
              <a:rPr lang="en-US" sz="16000" dirty="0" err="1" smtClean="0"/>
              <a:t>mình</a:t>
            </a:r>
            <a:r>
              <a:rPr lang="en-US" sz="16000" dirty="0" smtClean="0"/>
              <a:t>.” </a:t>
            </a:r>
            <a:r>
              <a:rPr lang="en-US" sz="16000" dirty="0" err="1" smtClean="0"/>
              <a:t>thuộc</a:t>
            </a:r>
            <a:r>
              <a:rPr lang="en-US" sz="16000" dirty="0" smtClean="0"/>
              <a:t>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</a:t>
            </a:r>
            <a:r>
              <a:rPr lang="en-US" sz="16000" dirty="0" err="1" smtClean="0"/>
              <a:t>loại</a:t>
            </a:r>
            <a:r>
              <a:rPr lang="en-US" sz="16000" dirty="0" smtClean="0"/>
              <a:t>: </a:t>
            </a:r>
          </a:p>
          <a:p>
            <a:pPr marL="0" indent="0">
              <a:buNone/>
            </a:pPr>
            <a:r>
              <a:rPr lang="en-US" sz="16000" dirty="0" smtClean="0"/>
              <a:t> </a:t>
            </a:r>
            <a:r>
              <a:rPr lang="en-US" sz="16000" dirty="0" err="1" smtClean="0"/>
              <a:t>a.danh</a:t>
            </a:r>
            <a:r>
              <a:rPr lang="en-US" sz="16000" dirty="0" smtClean="0"/>
              <a:t>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  </a:t>
            </a:r>
            <a:r>
              <a:rPr lang="en-US" sz="16000" dirty="0" err="1" smtClean="0"/>
              <a:t>b.động</a:t>
            </a:r>
            <a:r>
              <a:rPr lang="en-US" sz="16000" dirty="0" smtClean="0"/>
              <a:t>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    </a:t>
            </a:r>
            <a:r>
              <a:rPr lang="en-US" sz="16000" dirty="0" err="1" smtClean="0"/>
              <a:t>c.tính</a:t>
            </a:r>
            <a:r>
              <a:rPr lang="en-US" sz="16000" dirty="0" smtClean="0"/>
              <a:t>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   </a:t>
            </a:r>
            <a:r>
              <a:rPr lang="en-US" sz="16000" dirty="0" err="1" smtClean="0"/>
              <a:t>d.đại</a:t>
            </a:r>
            <a:r>
              <a:rPr lang="en-US" sz="16000" dirty="0" smtClean="0"/>
              <a:t> </a:t>
            </a:r>
            <a:r>
              <a:rPr lang="en-US" sz="16000" dirty="0" err="1" smtClean="0"/>
              <a:t>từ</a:t>
            </a:r>
            <a:r>
              <a:rPr lang="en-US" sz="16000" dirty="0" smtClean="0"/>
              <a:t>    </a:t>
            </a:r>
          </a:p>
          <a:p>
            <a:pPr marL="1371600" indent="-1371600">
              <a:buNone/>
            </a:pPr>
            <a:r>
              <a:rPr lang="en-US" sz="16000" dirty="0" smtClean="0"/>
              <a:t>            </a:t>
            </a:r>
            <a:endParaRPr lang="en-US" sz="16000" dirty="0"/>
          </a:p>
        </p:txBody>
      </p:sp>
    </p:spTree>
    <p:extLst>
      <p:ext uri="{BB962C8B-B14F-4D97-AF65-F5344CB8AC3E}">
        <p14:creationId xmlns:p14="http://schemas.microsoft.com/office/powerpoint/2010/main" val="22205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 fontScale="92500"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*</a:t>
            </a:r>
            <a:r>
              <a:rPr lang="en-US" sz="3200" b="1" dirty="0" err="1">
                <a:solidFill>
                  <a:srgbClr val="C00000"/>
                </a:solidFill>
              </a:rPr>
              <a:t>Mức</a:t>
            </a:r>
            <a:r>
              <a:rPr lang="en-US" sz="3200" b="1" dirty="0">
                <a:solidFill>
                  <a:srgbClr val="C00000"/>
                </a:solidFill>
              </a:rPr>
              <a:t> 2 (</a:t>
            </a:r>
            <a:r>
              <a:rPr lang="en-US" sz="3200" b="1" dirty="0" err="1">
                <a:solidFill>
                  <a:srgbClr val="C00000"/>
                </a:solidFill>
              </a:rPr>
              <a:t>Hiểu</a:t>
            </a:r>
            <a:r>
              <a:rPr lang="en-US" sz="3200" b="1" dirty="0">
                <a:solidFill>
                  <a:srgbClr val="C00000"/>
                </a:solidFill>
              </a:rPr>
              <a:t>):  </a:t>
            </a:r>
            <a:r>
              <a:rPr lang="en-US" sz="3200" b="1" dirty="0" err="1">
                <a:solidFill>
                  <a:srgbClr val="C00000"/>
                </a:solidFill>
              </a:rPr>
              <a:t>Lấy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ví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dụ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cho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một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đơn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vị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kiểu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loại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đơn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vị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một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bộ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phận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nào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đó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hoặc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giải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thích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được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vì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sao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một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trường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hợp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cụ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thể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nào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đó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thuộc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một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đơn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vị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kiểu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loại</a:t>
            </a:r>
            <a:r>
              <a:rPr lang="en-US" sz="3200" b="1" dirty="0">
                <a:solidFill>
                  <a:srgbClr val="C00000"/>
                </a:solidFill>
              </a:rPr>
              <a:t>, </a:t>
            </a:r>
            <a:r>
              <a:rPr lang="en-US" sz="3200" b="1" dirty="0" err="1">
                <a:solidFill>
                  <a:srgbClr val="C00000"/>
                </a:solidFill>
              </a:rPr>
              <a:t>quan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hệ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nào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đó</a:t>
            </a:r>
            <a:r>
              <a:rPr lang="en-US" sz="3200" b="1" dirty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en-US" sz="3200" b="1" u="sng" dirty="0" err="1"/>
              <a:t>Ví</a:t>
            </a:r>
            <a:r>
              <a:rPr lang="en-US" sz="3200" b="1" u="sng" dirty="0"/>
              <a:t> </a:t>
            </a:r>
            <a:r>
              <a:rPr lang="en-US" sz="3200" b="1" u="sng" dirty="0" err="1" smtClean="0"/>
              <a:t>dụ</a:t>
            </a:r>
            <a:r>
              <a:rPr lang="en-US" sz="3200" b="1" dirty="0" smtClean="0"/>
              <a:t>:</a:t>
            </a:r>
          </a:p>
          <a:p>
            <a:pPr marL="514350" lvl="0" indent="-514350">
              <a:buNone/>
            </a:pPr>
            <a:r>
              <a:rPr lang="en-US" sz="3600" dirty="0" smtClean="0"/>
              <a:t>1.Có </a:t>
            </a:r>
            <a:r>
              <a:rPr lang="en-US" sz="3600" dirty="0" err="1" smtClean="0"/>
              <a:t>thể</a:t>
            </a:r>
            <a:r>
              <a:rPr lang="en-US" sz="3600" dirty="0" smtClean="0"/>
              <a:t> </a:t>
            </a:r>
            <a:r>
              <a:rPr lang="en-US" sz="3600" dirty="0" err="1" smtClean="0"/>
              <a:t>thay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/>
              <a:t> “</a:t>
            </a:r>
            <a:r>
              <a:rPr lang="en-US" sz="3600" dirty="0" err="1"/>
              <a:t>hối</a:t>
            </a:r>
            <a:r>
              <a:rPr lang="en-US" sz="3600" dirty="0"/>
              <a:t> </a:t>
            </a:r>
            <a:r>
              <a:rPr lang="en-US" sz="3600" dirty="0" err="1"/>
              <a:t>hận</a:t>
            </a:r>
            <a:r>
              <a:rPr lang="en-US" sz="3600" dirty="0"/>
              <a:t>” </a:t>
            </a:r>
            <a:r>
              <a:rPr lang="en-US" sz="3600" dirty="0" err="1"/>
              <a:t>trong</a:t>
            </a:r>
            <a:r>
              <a:rPr lang="en-US" sz="3600" dirty="0"/>
              <a:t> </a:t>
            </a:r>
            <a:r>
              <a:rPr lang="en-US" sz="3600" dirty="0" err="1"/>
              <a:t>câu</a:t>
            </a:r>
            <a:r>
              <a:rPr lang="en-US" sz="3600" dirty="0"/>
              <a:t> “ </a:t>
            </a:r>
            <a:r>
              <a:rPr lang="en-US" sz="3600" dirty="0" err="1"/>
              <a:t>Anh</a:t>
            </a:r>
            <a:r>
              <a:rPr lang="en-US" sz="3600" dirty="0"/>
              <a:t> ta </a:t>
            </a:r>
            <a:r>
              <a:rPr lang="en-US" sz="3600" dirty="0" err="1"/>
              <a:t>hối</a:t>
            </a:r>
            <a:r>
              <a:rPr lang="en-US" sz="3600" dirty="0"/>
              <a:t> </a:t>
            </a:r>
            <a:r>
              <a:rPr lang="en-US" sz="3600" dirty="0" err="1" smtClean="0"/>
              <a:t>hận</a:t>
            </a:r>
            <a:r>
              <a:rPr lang="en-US" sz="3600" dirty="0" smtClean="0"/>
              <a:t>, </a:t>
            </a:r>
            <a:r>
              <a:rPr lang="en-US" sz="3600" dirty="0" err="1"/>
              <a:t>nước</a:t>
            </a:r>
            <a:r>
              <a:rPr lang="en-US" sz="3600" dirty="0"/>
              <a:t> </a:t>
            </a:r>
            <a:r>
              <a:rPr lang="en-US" sz="3600" dirty="0" err="1"/>
              <a:t>mắt</a:t>
            </a:r>
            <a:r>
              <a:rPr lang="en-US" sz="3600" dirty="0"/>
              <a:t> </a:t>
            </a:r>
            <a:r>
              <a:rPr lang="en-US" sz="3600" dirty="0" err="1"/>
              <a:t>chảy</a:t>
            </a:r>
            <a:r>
              <a:rPr lang="en-US" sz="3600" dirty="0"/>
              <a:t> </a:t>
            </a:r>
            <a:r>
              <a:rPr lang="en-US" sz="3600" dirty="0" err="1"/>
              <a:t>ròng</a:t>
            </a:r>
            <a:r>
              <a:rPr lang="en-US" sz="3600" dirty="0"/>
              <a:t> </a:t>
            </a:r>
            <a:r>
              <a:rPr lang="en-US" sz="3600" dirty="0" err="1" smtClean="0"/>
              <a:t>ròng</a:t>
            </a:r>
            <a:r>
              <a:rPr lang="en-US" sz="3600" dirty="0" smtClean="0"/>
              <a:t>, </a:t>
            </a:r>
            <a:r>
              <a:rPr lang="en-US" sz="3600" dirty="0" err="1"/>
              <a:t>buông</a:t>
            </a:r>
            <a:r>
              <a:rPr lang="en-US" sz="3600" dirty="0"/>
              <a:t> </a:t>
            </a:r>
            <a:r>
              <a:rPr lang="en-US" sz="3600" dirty="0" err="1"/>
              <a:t>đũa</a:t>
            </a:r>
            <a:r>
              <a:rPr lang="en-US" sz="3600" dirty="0"/>
              <a:t> </a:t>
            </a:r>
            <a:r>
              <a:rPr lang="en-US" sz="3600" dirty="0" err="1"/>
              <a:t>chạy</a:t>
            </a:r>
            <a:r>
              <a:rPr lang="en-US" sz="3600" dirty="0"/>
              <a:t> </a:t>
            </a:r>
            <a:r>
              <a:rPr lang="en-US" sz="3600" dirty="0" err="1"/>
              <a:t>ra</a:t>
            </a:r>
            <a:r>
              <a:rPr lang="en-US" sz="3600" dirty="0"/>
              <a:t> </a:t>
            </a:r>
            <a:r>
              <a:rPr lang="en-US" sz="3600" dirty="0" err="1"/>
              <a:t>sông</a:t>
            </a:r>
            <a:r>
              <a:rPr lang="en-US" sz="3600" dirty="0"/>
              <a:t> </a:t>
            </a:r>
            <a:r>
              <a:rPr lang="en-US" sz="3600" dirty="0" err="1" smtClean="0"/>
              <a:t>tìm</a:t>
            </a:r>
            <a:r>
              <a:rPr lang="en-US" sz="3600" dirty="0" smtClean="0"/>
              <a:t> </a:t>
            </a:r>
            <a:r>
              <a:rPr lang="en-US" sz="3600" dirty="0" err="1"/>
              <a:t>anh</a:t>
            </a:r>
            <a:r>
              <a:rPr lang="en-US" sz="3600" dirty="0"/>
              <a:t> </a:t>
            </a:r>
            <a:r>
              <a:rPr lang="en-US" sz="3600" dirty="0" err="1"/>
              <a:t>mình</a:t>
            </a:r>
            <a:r>
              <a:rPr lang="en-US" sz="3600" dirty="0"/>
              <a:t>.” </a:t>
            </a:r>
            <a:r>
              <a:rPr lang="en-US" sz="3600" dirty="0" err="1" smtClean="0"/>
              <a:t>bằng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nào</a:t>
            </a:r>
            <a:r>
              <a:rPr lang="en-US" sz="3600" dirty="0" smtClean="0"/>
              <a:t> </a:t>
            </a:r>
            <a:r>
              <a:rPr lang="en-US" sz="3600" dirty="0" err="1" smtClean="0"/>
              <a:t>sau</a:t>
            </a:r>
            <a:r>
              <a:rPr lang="en-US" sz="3600" dirty="0" smtClean="0"/>
              <a:t> </a:t>
            </a:r>
            <a:r>
              <a:rPr lang="en-US" sz="3600" dirty="0" err="1" smtClean="0"/>
              <a:t>đây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b="1" dirty="0" smtClean="0"/>
              <a:t>        a. </a:t>
            </a:r>
            <a:r>
              <a:rPr lang="en-US" sz="3600" b="1" dirty="0" err="1" smtClean="0"/>
              <a:t>hối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hả</a:t>
            </a:r>
            <a:r>
              <a:rPr lang="en-US" sz="3600" b="1" dirty="0" smtClean="0"/>
              <a:t>            b. </a:t>
            </a:r>
            <a:r>
              <a:rPr lang="en-US" sz="3600" b="1" dirty="0" err="1" smtClean="0"/>
              <a:t>ân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cần</a:t>
            </a:r>
            <a:r>
              <a:rPr lang="en-US" sz="3600" b="1" dirty="0" smtClean="0"/>
              <a:t>         c. </a:t>
            </a:r>
            <a:r>
              <a:rPr lang="en-US" sz="3600" b="1" dirty="0" err="1" smtClean="0"/>
              <a:t>ân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hận</a:t>
            </a:r>
            <a:endParaRPr lang="en-US" sz="3600" b="1" dirty="0" smtClean="0"/>
          </a:p>
          <a:p>
            <a:pPr marL="0" lvl="0" indent="0">
              <a:buNone/>
            </a:pPr>
            <a:r>
              <a:rPr lang="en-US" sz="3600" b="1" dirty="0" smtClean="0"/>
              <a:t>2 </a:t>
            </a:r>
            <a:r>
              <a:rPr lang="en-US" sz="3600" b="1" i="1" dirty="0" smtClean="0"/>
              <a:t>.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viết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sử</a:t>
            </a:r>
            <a:r>
              <a:rPr lang="en-US" sz="3600" dirty="0" smtClean="0"/>
              <a:t> </a:t>
            </a:r>
            <a:r>
              <a:rPr lang="en-US" sz="3600" dirty="0" err="1" smtClean="0"/>
              <a:t>dụng</a:t>
            </a:r>
            <a:r>
              <a:rPr lang="en-US" sz="3600" dirty="0" smtClean="0"/>
              <a:t> </a:t>
            </a:r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hệ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 </a:t>
            </a:r>
            <a:r>
              <a:rPr lang="en-US" sz="3600" dirty="0" err="1" smtClean="0"/>
              <a:t>biểu</a:t>
            </a:r>
            <a:r>
              <a:rPr lang="en-US" sz="3600" dirty="0" smtClean="0"/>
              <a:t> </a:t>
            </a:r>
            <a:r>
              <a:rPr lang="en-US" sz="3600" dirty="0" err="1" smtClean="0"/>
              <a:t>thị</a:t>
            </a:r>
            <a:r>
              <a:rPr lang="en-US" sz="3600" dirty="0" smtClean="0"/>
              <a:t> </a:t>
            </a:r>
            <a:r>
              <a:rPr lang="en-US" sz="3600" dirty="0" err="1" smtClean="0"/>
              <a:t>mối</a:t>
            </a:r>
            <a:r>
              <a:rPr lang="en-US" sz="3600" dirty="0" smtClean="0"/>
              <a:t> </a:t>
            </a:r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hệ</a:t>
            </a:r>
            <a:r>
              <a:rPr lang="en-US" sz="3600" dirty="0" smtClean="0"/>
              <a:t> </a:t>
            </a:r>
            <a:r>
              <a:rPr lang="en-US" sz="3600" dirty="0" err="1" smtClean="0"/>
              <a:t>tương</a:t>
            </a:r>
            <a:r>
              <a:rPr lang="en-US" sz="3600" dirty="0" smtClean="0"/>
              <a:t> </a:t>
            </a:r>
            <a:r>
              <a:rPr lang="en-US" sz="3600" dirty="0" err="1" smtClean="0"/>
              <a:t>phản</a:t>
            </a:r>
            <a:endParaRPr lang="en-US" sz="3600" dirty="0"/>
          </a:p>
          <a:p>
            <a:pPr lvl="0">
              <a:buFont typeface="Arial" charset="0"/>
              <a:buChar char="•"/>
            </a:pPr>
            <a:r>
              <a:rPr lang="en-US" sz="3600" b="1" dirty="0" smtClean="0"/>
              <a:t>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0772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77" y="-5715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0342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504" y="762000"/>
            <a:ext cx="903649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*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(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3200" b="1" i="1" dirty="0" smtClean="0"/>
              <a:t>    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400" dirty="0"/>
          </a:p>
          <a:p>
            <a:r>
              <a:rPr lang="en-US" sz="3200" i="1" dirty="0" smtClean="0"/>
              <a:t>..................…………………………………………………………….</a:t>
            </a:r>
          </a:p>
          <a:p>
            <a:r>
              <a:rPr lang="en-US" sz="3200" i="1" dirty="0" smtClean="0"/>
              <a:t>……………………………………………………………………………..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20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1449</Words>
  <Application>Microsoft Office PowerPoint</Application>
  <PresentationFormat>On-screen Show (4:3)</PresentationFormat>
  <Paragraphs>219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PHÒNG GIÁO DỤC  VÀ ĐÀO TẠO QUẬN 6 TRƯỜNG TIỂU HỌC PHÚ LÂM</vt:lpstr>
      <vt:lpstr> Mức 1 (Biết) : Câu hỏi  yêu cầu HS dựa vào từ ngữ, hình ảnh, chi tiết trong bài để trả lời. </vt:lpstr>
      <vt:lpstr>PowerPoint Presentation</vt:lpstr>
      <vt:lpstr>   Mức 3 (Vận dụng): Câu hỏi yêu cầu HS đánh giá giá trị nội dung của văn bản; lí giải hoặc giải quyết các tình huống /vấn đề tương tự như tình huống/vấn đề trong văn bản.  -</vt:lpstr>
      <vt:lpstr>PowerPoint Presentation</vt:lpstr>
      <vt:lpstr>VỀ  KIẾN THỨC TIẾNG VIỆT</vt:lpstr>
      <vt:lpstr> Mức 1 (Biết): Nhận biết được hoặc nêu được định nghĩa đơn vị, kiểu loại đơn vị, một bộ phận nào đó. </vt:lpstr>
      <vt:lpstr>PowerPoint Presentation</vt:lpstr>
      <vt:lpstr>PowerPoint Presentation</vt:lpstr>
      <vt:lpstr>  *Mức 4 (Vận dụng phản hồi): Lựa chọn để sử dụng một  đơn vị, kiểu loại đơn vị, một  bộ  phận nào đó một cách nghệ thuật. </vt:lpstr>
      <vt:lpstr>THỰC HÀNH</vt:lpstr>
      <vt:lpstr>Một ly sữa</vt:lpstr>
      <vt:lpstr>PowerPoint Presentation</vt:lpstr>
      <vt:lpstr>PowerPoint Presentation</vt:lpstr>
      <vt:lpstr>PowerPoint Presentation</vt:lpstr>
      <vt:lpstr>PowerPoint Presentation</vt:lpstr>
      <vt:lpstr>CÔ GIÁO VÀ HAI EM NHỎ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Đối với lớp 4, 5</vt:lpstr>
      <vt:lpstr>Đối với lớp 2,3 - lớp 1 (HKII)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Administrator</cp:lastModifiedBy>
  <cp:revision>210</cp:revision>
  <dcterms:created xsi:type="dcterms:W3CDTF">2014-07-27T12:20:53Z</dcterms:created>
  <dcterms:modified xsi:type="dcterms:W3CDTF">2017-03-09T08:57:45Z</dcterms:modified>
</cp:coreProperties>
</file>